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77" r:id="rId3"/>
    <p:sldId id="299" r:id="rId4"/>
    <p:sldId id="279" r:id="rId5"/>
    <p:sldId id="300" r:id="rId6"/>
    <p:sldId id="311" r:id="rId7"/>
    <p:sldId id="302" r:id="rId8"/>
    <p:sldId id="303" r:id="rId9"/>
    <p:sldId id="304" r:id="rId10"/>
    <p:sldId id="305" r:id="rId11"/>
    <p:sldId id="306" r:id="rId12"/>
    <p:sldId id="308" r:id="rId13"/>
    <p:sldId id="309" r:id="rId14"/>
    <p:sldId id="310" r:id="rId15"/>
    <p:sldId id="312" r:id="rId16"/>
    <p:sldId id="313" r:id="rId17"/>
    <p:sldId id="26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923D6-806E-42C3-AE42-13F8E628CADF}" v="1403" dt="2022-12-05T13:48:00.036"/>
    <p1510:client id="{35EAF670-BC74-4E9C-A01F-4D35606632EA}" v="1709" dt="2022-12-08T06:14:45.212"/>
    <p1510:client id="{5836D549-1998-417F-87D4-F71FF7E39F97}" v="1305" dt="2022-12-05T09:30:10.674"/>
    <p1510:client id="{6AACFC93-EE31-4B39-9346-83660786F264}" v="1068" dt="2022-12-06T12:15:27.754"/>
    <p1510:client id="{8C02E4CE-C23D-4152-BEC9-846893C9A284}" v="3040" dt="2022-12-07T09:19:05.548"/>
    <p1510:client id="{A89706BB-9F99-433E-A78F-2E45FFC6FE90}" v="1523" dt="2022-12-06T06:51:48.381"/>
    <p1510:client id="{D40D64EA-68E3-4522-8268-FD49B6E6C569}" v="2" dt="2022-12-07T03:09:40.529"/>
    <p1510:client id="{D4F1733E-47E5-45AC-8798-44FC42210B66}" v="1296" dt="2022-12-06T11:41:00.210"/>
    <p1510:client id="{E70CA8CA-B53B-437F-B5FD-2D07EC8C84EA}" v="636" dt="2022-12-08T08:59:16.894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476"/>
    <p:restoredTop sz="90000"/>
  </p:normalViewPr>
  <p:slideViewPr>
    <p:cSldViewPr snapToObjects="1">
      <p:cViewPr>
        <p:scale>
          <a:sx n="120" d="100"/>
          <a:sy n="120" d="100"/>
        </p:scale>
        <p:origin x="0" y="0"/>
      </p:cViewPr>
      <p:guideLst>
        <p:guide orient="horz" pos="215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82656" y="2636901"/>
            <a:ext cx="8226688" cy="1470025"/>
          </a:xfrm>
        </p:spPr>
        <p:txBody>
          <a:bodyPr/>
          <a:lstStyle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React_frontend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9253" y="188595"/>
            <a:ext cx="1584198" cy="528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altLang="ko-KR" sz="2500" b="1" dirty="0">
                <a:solidFill>
                  <a:schemeClr val="dk1"/>
                </a:solidFill>
                <a:latin typeface="맑은 고딕"/>
                <a:ea typeface="맑은 고딕"/>
              </a:rPr>
              <a:t>22_12_08</a:t>
            </a:r>
          </a:p>
        </p:txBody>
      </p:sp>
      <p:sp>
        <p:nvSpPr>
          <p:cNvPr id="4" name="부제목 2"/>
          <p:cNvSpPr>
            <a:spLocks noGrp="1"/>
          </p:cNvSpPr>
          <p:nvPr/>
        </p:nvSpPr>
        <p:spPr>
          <a:xfrm>
            <a:off x="5303901" y="4340733"/>
            <a:ext cx="2016252" cy="38442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작성자 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: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김영찬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534" y="378596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566" y="590383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593" y="590383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500" b="1" dirty="0">
                <a:latin typeface="Malgun Gothic"/>
                <a:ea typeface="Malgun Gothic"/>
              </a:rPr>
              <a:t>대기 화면 예제</a:t>
            </a:r>
            <a:endParaRPr lang="en-US" altLang="ko-KR" sz="2500" b="1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623134" y="3895691"/>
            <a:ext cx="88421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latin typeface="Malgun Gothic"/>
              </a:rPr>
              <a:t>&lt;style&gt;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..container { width: 75%; height: 750px;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margin:auto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background-image: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url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("/media/busan.jpg");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background-repeat: no-repeat; background-position: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center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center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background-size:100%; text-align: center; }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.cover { width: 100%;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background-color:rgba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(181,181,181,0.2);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padding-top: 270px; padding-bottom: 240px; }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.inner { width: 60%;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background-color:white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margin: auto; }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{ width: 7%; margin-top: 20px; } .inner &gt; h2 { margin-bottom: 5px; }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.inner &gt; p { font-size: 0.5em; margin-bottom: 20px; } .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bt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{ border-top: 1px solid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rgb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(192,192,192); background-color: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rgb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(221,221,221); padding-bottom: 10px; } .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bt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&gt; p { font-size: 0.2em; }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.material-symbols-outlined {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color:darkgray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}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altLang="ko-KR" sz="1200" b="1" dirty="0">
                <a:latin typeface="Malgun Gothic"/>
              </a:rPr>
              <a:t>&lt;/style&gt;</a:t>
            </a:r>
            <a:endParaRPr lang="en-US" altLang="ko-KR" sz="1200" b="1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620705" y="1496263"/>
            <a:ext cx="6303346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class="container"&gt;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class="cover"&gt;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class="inner"&gt;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="/media/busan.jpg" alt="" /&gt;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&lt;h2&gt;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사용자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수가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많아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접속이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 err="1">
                <a:latin typeface="Malgun Gothic"/>
                <a:ea typeface="Malgun Gothic"/>
                <a:cs typeface="+mn-lt"/>
              </a:rPr>
              <a:t>지연이되고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있습니다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.&lt;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/&gt;</a:t>
            </a:r>
            <a:endParaRPr lang="ko-KR" sz="1300" b="1">
              <a:latin typeface="Malgun Gothic"/>
              <a:ea typeface="Malgun Gothic"/>
              <a:cs typeface="+mn-lt"/>
            </a:endParaRPr>
          </a:p>
          <a:p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잠시만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기다려주세요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.&lt;/h2&gt;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&lt;span class="material-symbols-outlined"&gt;timer&lt;/span&gt;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&lt;p&gt;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접속이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어려울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경우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 err="1">
                <a:latin typeface="Malgun Gothic"/>
                <a:ea typeface="Malgun Gothic"/>
                <a:cs typeface="+mn-lt"/>
              </a:rPr>
              <a:t>메인으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로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자동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이동합니다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.&lt;/p&gt;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bt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</a:t>
            </a:r>
            <a:endParaRPr lang="ko-KR" altLang="en-US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&lt;p&gt;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관련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문의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사항은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고객센터에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문의해주시면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친절히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안내해드리겠습니다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.&lt;br/&gt;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고객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상담전화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: 080-022-0222 &lt;/p&gt; &lt;/div&gt; &lt;/div&gt; &lt;/div&gt; 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039532" y="1018948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2" name="그림 5" descr="텍스트, 하늘, 실외이(가) 표시된 사진&#10;&#10;자동 생성된 설명">
            <a:extLst>
              <a:ext uri="{FF2B5EF4-FFF2-40B4-BE49-F238E27FC236}">
                <a16:creationId xmlns:a16="http://schemas.microsoft.com/office/drawing/2014/main" id="{10BC75E1-16D8-122C-1ED9-CF611055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660652"/>
            <a:ext cx="4024148" cy="22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316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534" y="378596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566" y="590383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593" y="590383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2500" b="1" dirty="0" err="1">
                <a:latin typeface="Malgun Gothic"/>
                <a:ea typeface="Malgun Gothic"/>
                <a:cs typeface="+mn-lt"/>
              </a:rPr>
              <a:t>visibility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039532" y="1018948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E15EF-9DBD-C6B9-603D-3F06EC41DE72}"/>
              </a:ext>
            </a:extLst>
          </p:cNvPr>
          <p:cNvSpPr txBox="1"/>
          <p:nvPr/>
        </p:nvSpPr>
        <p:spPr>
          <a:xfrm>
            <a:off x="842142" y="1413642"/>
            <a:ext cx="519342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latin typeface="Malgun Gothic"/>
              </a:rPr>
              <a:t>visible</a:t>
            </a:r>
            <a:r>
              <a:rPr lang="en-US" altLang="ko-KR" sz="1600" dirty="0">
                <a:latin typeface="Malgun Gothic"/>
              </a:rPr>
              <a:t> : </a:t>
            </a:r>
            <a:r>
              <a:rPr lang="ko-KR" altLang="en-US" sz="1600" dirty="0">
                <a:latin typeface="Malgun Gothic"/>
                <a:ea typeface="Malgun Gothic"/>
              </a:rPr>
              <a:t>해당</a:t>
            </a:r>
            <a:r>
              <a:rPr lang="en-US" altLang="ko-KR" sz="1600" dirty="0">
                <a:latin typeface="Malgun Gothic"/>
              </a:rPr>
              <a:t> HTML </a:t>
            </a:r>
            <a:r>
              <a:rPr lang="ko-KR" altLang="en-US" sz="1600" dirty="0">
                <a:latin typeface="Malgun Gothic"/>
                <a:ea typeface="Malgun Gothic"/>
              </a:rPr>
              <a:t>요소를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웹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페이지를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나타낸다</a:t>
            </a:r>
            <a:r>
              <a:rPr lang="en-US" altLang="ko-KR" sz="1600" dirty="0">
                <a:latin typeface="Malgun Gothic"/>
              </a:rPr>
              <a:t>. </a:t>
            </a:r>
            <a:r>
              <a:rPr lang="en-US" altLang="ko-KR" sz="1600" b="1" dirty="0">
                <a:latin typeface="Malgun Gothic"/>
              </a:rPr>
              <a:t>hidden</a:t>
            </a:r>
            <a:r>
              <a:rPr lang="en-US" altLang="ko-KR" sz="1600" dirty="0">
                <a:latin typeface="Malgun Gothic"/>
              </a:rPr>
              <a:t> : HTML </a:t>
            </a:r>
            <a:r>
              <a:rPr lang="ko-KR" altLang="en-US" sz="1600" dirty="0">
                <a:latin typeface="Malgun Gothic"/>
                <a:ea typeface="Malgun Gothic"/>
              </a:rPr>
              <a:t>요소를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웹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페이지에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나타내지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않는다</a:t>
            </a:r>
            <a:r>
              <a:rPr lang="en-US" altLang="ko-KR" sz="1600" dirty="0">
                <a:latin typeface="Malgun Gothic"/>
              </a:rPr>
              <a:t>. </a:t>
            </a:r>
            <a:r>
              <a:rPr lang="ko-KR" altLang="en-US" sz="1600" dirty="0">
                <a:latin typeface="Malgun Gothic"/>
                <a:ea typeface="Malgun Gothic"/>
              </a:rPr>
              <a:t>하지만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여전히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웹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페이지의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레이아웃에는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존재한다</a:t>
            </a:r>
            <a:r>
              <a:rPr lang="en-US" altLang="ko-KR" sz="1600" dirty="0">
                <a:latin typeface="Malgun Gothic"/>
              </a:rPr>
              <a:t>. </a:t>
            </a:r>
            <a:r>
              <a:rPr lang="en-US" altLang="ko-KR" sz="1600" b="1" dirty="0">
                <a:latin typeface="Malgun Gothic"/>
              </a:rPr>
              <a:t>collapse</a:t>
            </a:r>
            <a:r>
              <a:rPr lang="en-US" altLang="ko-KR" sz="1600" dirty="0">
                <a:latin typeface="Malgun Gothic"/>
              </a:rPr>
              <a:t> : </a:t>
            </a:r>
            <a:r>
              <a:rPr lang="ko-KR" altLang="en-US" sz="1600" dirty="0">
                <a:latin typeface="Malgun Gothic"/>
                <a:ea typeface="Malgun Gothic"/>
              </a:rPr>
              <a:t>이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속성값은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동적인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테이블에서만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사용할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수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있으며</a:t>
            </a:r>
            <a:r>
              <a:rPr lang="en-US" altLang="ko-KR" sz="1600" dirty="0">
                <a:latin typeface="Malgun Gothic"/>
              </a:rPr>
              <a:t>, </a:t>
            </a:r>
            <a:r>
              <a:rPr lang="ko-KR" altLang="en-US" sz="1600" dirty="0">
                <a:latin typeface="Malgun Gothic"/>
                <a:ea typeface="Malgun Gothic"/>
              </a:rPr>
              <a:t>테이블의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테투리를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한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줄만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보여준다</a:t>
            </a:r>
            <a:r>
              <a:rPr lang="en-US" altLang="ko-KR" sz="1600" dirty="0">
                <a:latin typeface="Malgun Gothic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9F8F9-6677-8234-A3FF-B3FCCAFA0042}"/>
              </a:ext>
            </a:extLst>
          </p:cNvPr>
          <p:cNvSpPr txBox="1"/>
          <p:nvPr/>
        </p:nvSpPr>
        <p:spPr>
          <a:xfrm>
            <a:off x="947245" y="4803227"/>
            <a:ext cx="573207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Malgun Gothic"/>
                <a:ea typeface="+mn-lt"/>
                <a:cs typeface="+mn-lt"/>
              </a:rPr>
              <a:t>&lt;style&gt;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600" b="1" dirty="0" err="1">
                <a:latin typeface="Malgun Gothic"/>
                <a:ea typeface="+mn-lt"/>
                <a:cs typeface="+mn-lt"/>
              </a:rPr>
              <a:t>span:hover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600" b="1" dirty="0" err="1">
                <a:latin typeface="Malgun Gothic"/>
                <a:ea typeface="+mn-lt"/>
                <a:cs typeface="+mn-lt"/>
              </a:rPr>
              <a:t>visibility:hidden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; /* </a:t>
            </a:r>
            <a:r>
              <a:rPr lang="ko-KR" altLang="en-US" sz="1600" b="1" dirty="0">
                <a:latin typeface="Malgun Gothic"/>
                <a:ea typeface="Malgun Gothic"/>
                <a:cs typeface="+mn-lt"/>
              </a:rPr>
              <a:t>공간은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  <a:cs typeface="+mn-lt"/>
              </a:rPr>
              <a:t>차서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b="1" dirty="0" err="1">
                <a:latin typeface="Malgun Gothic"/>
                <a:ea typeface="Malgun Gothic"/>
                <a:cs typeface="+mn-lt"/>
              </a:rPr>
              <a:t>안보이는거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*/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600" b="1" dirty="0">
                <a:latin typeface="Malgun Gothic"/>
                <a:ea typeface="+mn-lt"/>
                <a:cs typeface="+mn-lt"/>
              </a:rPr>
              <a:t>/* </a:t>
            </a:r>
            <a:r>
              <a:rPr lang="en-US" sz="1600" b="1" dirty="0" err="1">
                <a:latin typeface="Malgun Gothic"/>
                <a:ea typeface="+mn-lt"/>
                <a:cs typeface="+mn-lt"/>
              </a:rPr>
              <a:t>visibility:visible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; */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600" b="1" dirty="0">
                <a:latin typeface="Malgun Gothic"/>
                <a:ea typeface="+mn-lt"/>
                <a:cs typeface="+mn-lt"/>
              </a:rPr>
              <a:t>/* </a:t>
            </a:r>
            <a:r>
              <a:rPr lang="en-US" sz="1600" b="1" dirty="0" err="1">
                <a:latin typeface="Malgun Gothic"/>
                <a:ea typeface="+mn-lt"/>
                <a:cs typeface="+mn-lt"/>
              </a:rPr>
              <a:t>visibility:hidden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; */</a:t>
            </a:r>
            <a:endParaRPr lang="ko-KR" altLang="en-US" b="1" dirty="0">
              <a:latin typeface="Malgun Gothic"/>
              <a:ea typeface="Malgun Gothic"/>
              <a:cs typeface="+mn-lt"/>
            </a:endParaRPr>
          </a:p>
          <a:p>
            <a:r>
              <a:rPr lang="en-US" sz="1600" b="1" dirty="0">
                <a:latin typeface="Malgun Gothic"/>
                <a:ea typeface="+mn-lt"/>
                <a:cs typeface="+mn-lt"/>
              </a:rPr>
              <a:t>/* </a:t>
            </a:r>
            <a:r>
              <a:rPr lang="en-US" sz="1600" b="1" dirty="0" err="1">
                <a:latin typeface="Malgun Gothic"/>
                <a:ea typeface="+mn-lt"/>
                <a:cs typeface="+mn-lt"/>
              </a:rPr>
              <a:t>visibility:collapse</a:t>
            </a:r>
            <a:r>
              <a:rPr lang="en-US" sz="1600" b="1" dirty="0">
                <a:latin typeface="Malgun Gothic"/>
                <a:ea typeface="+mn-lt"/>
                <a:cs typeface="+mn-lt"/>
              </a:rPr>
              <a:t>; */ } &lt;/style&gt;</a:t>
            </a:r>
            <a:endParaRPr lang="ko-KR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28ED2-130B-2586-B872-8A09E61D0913}"/>
              </a:ext>
            </a:extLst>
          </p:cNvPr>
          <p:cNvSpPr txBox="1"/>
          <p:nvPr/>
        </p:nvSpPr>
        <p:spPr>
          <a:xfrm>
            <a:off x="842141" y="3390901"/>
            <a:ext cx="558099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latin typeface="Malgun Gothic"/>
              </a:rPr>
              <a:t>&lt;h3&gt;</a:t>
            </a:r>
            <a:r>
              <a:rPr lang="ko-KR" altLang="en-US" sz="1600" b="1" dirty="0">
                <a:latin typeface="Malgun Gothic"/>
                <a:ea typeface="Malgun Gothic"/>
              </a:rPr>
              <a:t>다음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빈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곳에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숨은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단어</a:t>
            </a:r>
            <a:r>
              <a:rPr lang="en-US" altLang="ko-KR" sz="1600" b="1" dirty="0">
                <a:latin typeface="Malgun Gothic"/>
              </a:rPr>
              <a:t>?&lt;/h3</a:t>
            </a:r>
            <a:endParaRPr lang="ko-KR" altLang="en-US" sz="1600" b="1" dirty="0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&lt;</a:t>
            </a:r>
            <a:r>
              <a:rPr lang="en-US" altLang="ko-KR" sz="1600" b="1" dirty="0" err="1">
                <a:latin typeface="Malgun Gothic"/>
              </a:rPr>
              <a:t>ul</a:t>
            </a:r>
            <a:r>
              <a:rPr lang="en-US" altLang="ko-KR" sz="1600" b="1" dirty="0">
                <a:latin typeface="Malgun Gothic"/>
              </a:rPr>
              <a:t>&gt;&lt;li&gt;I (&lt;span&gt;love&lt;/span&gt;) you.&lt;/li&gt;</a:t>
            </a:r>
            <a:endParaRPr lang="en-US" sz="1600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&lt;li&gt;CSS is Cascading(&lt;span&gt;Style&lt;/span&gt;) Sheet.&lt;/li&gt;</a:t>
            </a:r>
            <a:endParaRPr lang="en-US" sz="1600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&lt;li&gt;</a:t>
            </a:r>
            <a:r>
              <a:rPr lang="ko-KR" altLang="en-US" sz="1600" b="1" dirty="0">
                <a:latin typeface="Malgun Gothic"/>
                <a:ea typeface="Malgun Gothic"/>
              </a:rPr>
              <a:t>응답하라</a:t>
            </a:r>
            <a:r>
              <a:rPr lang="en-US" altLang="ko-KR" sz="1600" b="1" dirty="0">
                <a:latin typeface="Malgun Gothic"/>
              </a:rPr>
              <a:t> (&lt;span&gt;1988&lt;/span&gt;).&lt;/li&gt;&lt;/</a:t>
            </a:r>
            <a:r>
              <a:rPr lang="en-US" altLang="ko-KR" sz="1600" b="1" dirty="0" err="1">
                <a:latin typeface="Malgun Gothic"/>
              </a:rPr>
              <a:t>ul</a:t>
            </a:r>
            <a:r>
              <a:rPr lang="en-US" altLang="ko-KR" sz="1600" b="1" dirty="0">
                <a:latin typeface="Malgun Gothic"/>
              </a:rPr>
              <a:t>&gt;</a:t>
            </a:r>
            <a:endParaRPr lang="en-US" sz="1600" b="1">
              <a:latin typeface="Malgun Gothic"/>
              <a:ea typeface="Malgun Gothic"/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7BB0434-941D-1970-52E9-5E788724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69" y="2076588"/>
            <a:ext cx="3531475" cy="2074200"/>
          </a:xfrm>
          <a:prstGeom prst="rect">
            <a:avLst/>
          </a:prstGeom>
        </p:spPr>
      </p:pic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1779E99-B2FD-7B41-7396-F5F923C1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69" y="3721834"/>
            <a:ext cx="4070131" cy="2468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EF3248-42EA-17A6-AB83-9AE16D2584A0}"/>
              </a:ext>
            </a:extLst>
          </p:cNvPr>
          <p:cNvSpPr txBox="1"/>
          <p:nvPr/>
        </p:nvSpPr>
        <p:spPr>
          <a:xfrm>
            <a:off x="7117472" y="1546990"/>
            <a:ext cx="3389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Malgun Gothic"/>
                <a:ea typeface="Malgun Gothic"/>
              </a:rPr>
              <a:t>글자 안보이게 하기</a:t>
            </a:r>
          </a:p>
        </p:txBody>
      </p:sp>
    </p:spTree>
    <p:extLst>
      <p:ext uri="{BB962C8B-B14F-4D97-AF65-F5344CB8AC3E}">
        <p14:creationId xmlns:p14="http://schemas.microsoft.com/office/powerpoint/2010/main" val="215966831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534" y="378596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566" y="590383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593" y="590383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500" b="1" dirty="0">
                <a:latin typeface="Malgun Gothic"/>
                <a:ea typeface="Malgun Gothic"/>
              </a:rPr>
              <a:t>배달의 민족 예제</a:t>
            </a:r>
            <a:endParaRPr lang="ko-KR" sz="2500" b="1" dirty="0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039532" y="1018948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9F8F9-6677-8234-A3FF-B3FCCAFA0042}"/>
              </a:ext>
            </a:extLst>
          </p:cNvPr>
          <p:cNvSpPr txBox="1"/>
          <p:nvPr/>
        </p:nvSpPr>
        <p:spPr>
          <a:xfrm>
            <a:off x="768651" y="3428055"/>
            <a:ext cx="5732078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latin typeface="Malgun Gothic"/>
                <a:ea typeface="+mn-lt"/>
                <a:cs typeface="+mn-lt"/>
              </a:rPr>
              <a:t>&lt;style&gt;</a:t>
            </a:r>
            <a:endParaRPr lang="ko-KR" altLang="en-US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@font-face{ font-family: '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jua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';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: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url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("/font/Jua-Regular.ttf"); }</a:t>
            </a:r>
            <a:endParaRPr lang="ko-KR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body{ font-family: '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jua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'; background-color: #f0e8d9; color: #58595b; }</a:t>
            </a:r>
            <a:endParaRPr lang="ko-KR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div{ text-align: center; } .header{ margin: 75px; }</a:t>
            </a:r>
            <a:endParaRPr lang="ko-KR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.header&gt;h1{ font-size: 64px; } .header&gt;h3{ font-size: 32px; margin-top: 30px; }</a:t>
            </a:r>
            <a:endParaRPr lang="ko-KR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.menu{ width: 300px; margin: auto; background-color: white; border-radius: 10px;</a:t>
            </a:r>
            <a:endParaRPr lang="ko-KR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margin-bottom: 50px; }</a:t>
            </a:r>
            <a:endParaRPr lang="ko-KR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#sushi{ width: 300px; /* div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박스</a:t>
            </a:r>
            <a:r>
              <a:rPr lang="en-US" altLang="ko-KR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사이즈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*/ height: 200px; margin: 0; background-image: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url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(/media/sushi.jpg); background-size: 300px 200px; /*</a:t>
            </a:r>
            <a:r>
              <a:rPr lang="en-US" altLang="ko-KR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이미지</a:t>
            </a:r>
            <a:r>
              <a:rPr lang="en-US" altLang="ko-KR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사이즈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*/ border-radius: 10px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10px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0px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0px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; } /* </a:t>
            </a:r>
            <a:r>
              <a:rPr lang="ko-KR" altLang="en-US" sz="1000" b="1" dirty="0" err="1">
                <a:latin typeface="Malgun Gothic"/>
                <a:ea typeface="Malgun Gothic"/>
                <a:cs typeface="+mn-lt"/>
              </a:rPr>
              <a:t>다른이미지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*/ #hamburger{ width: 300px; /* div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박스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사이즈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*/ height: 200px; margin: 0; background-image: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url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(/media/hamburger.jpg); background-size: 300px 200px; /*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이미지</a:t>
            </a:r>
            <a:r>
              <a:rPr lang="en-US" altLang="ko-KR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사이즈</a:t>
            </a:r>
            <a:r>
              <a:rPr lang="en-US" altLang="ko-KR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*/ border-radius: 10px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10px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0px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0px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; } #chicken{ width: 300px; /* div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박스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사이즈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*/ height: 200px; margin: 0; background-image: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url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(/media/chicken.jpg); background-size: 300px 200px; /*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이미지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사이즈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*/ border-radius: 10px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10px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0px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0px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; } #bibimbab{ width: 300px; /* div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박스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사이즈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*/ height: 200px; margin: 0; background-image: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url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(/media/bibimbab.jpg); background-size: 300px 200px; /*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이미지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사이즈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*/ border-radius: 10px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10px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0px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0px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; } .menu&gt;div&gt;h3{ margin: 0; } .menu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div:last-child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{ padding: 20px; } .menu div&gt;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p:first-child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{ margin-top: 50px; margin-bottom: 20px; /* color: aqua; */ } .menu&gt;div&gt;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p:last-child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{ </a:t>
            </a:r>
            <a:r>
              <a:rPr lang="en-US" sz="1000" dirty="0">
                <a:latin typeface="Malgun Gothic"/>
                <a:ea typeface="+mn-lt"/>
                <a:cs typeface="+mn-lt"/>
              </a:rPr>
              <a:t>color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: blue; }&lt;/style&gt;</a:t>
            </a:r>
            <a:endParaRPr lang="ko-KR" sz="10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28ED2-130B-2586-B872-8A09E61D0913}"/>
              </a:ext>
            </a:extLst>
          </p:cNvPr>
          <p:cNvSpPr txBox="1"/>
          <p:nvPr/>
        </p:nvSpPr>
        <p:spPr>
          <a:xfrm>
            <a:off x="812376" y="1279389"/>
            <a:ext cx="5580993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latin typeface="Malgun Gothic"/>
                <a:ea typeface="+mn-lt"/>
                <a:cs typeface="+mn-lt"/>
              </a:rPr>
              <a:t>&lt;div class="header"&gt;&lt;h1&gt;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배달의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민족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&lt;/h1&gt;&lt;h3&gt;넌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배달할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때가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제일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멋있어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&lt;/h3&gt;&lt;/div&gt;&lt;div class="menu"&gt;&lt;div id="sushi"&gt;&lt;/div&gt;&lt;div&gt;&lt;h3&gt;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맛있는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스시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&lt;/h3&gt; &lt;p&gt;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주머니가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가벼운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당신의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마음까지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생각한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착한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가격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!&lt;/p&gt;&lt;p&gt;&lt;del&gt;25,000원&lt;/del&gt;15,000원&lt;/p&gt;&lt;p&gt;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바로결제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&lt;/p&gt;&lt;/div&gt;&lt;/div&gt;</a:t>
            </a:r>
            <a:endParaRPr lang="ko-KR" altLang="en-US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&lt;div class="menu"&gt; &lt;div id="hamburger"&gt;&lt;/div&gt; &lt;div&gt; &lt;h3&gt;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맛있는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햄버거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&lt;/h3&gt; &lt;p&gt;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주머니가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가벼운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당신의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마음까지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생각한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착한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가격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! &lt;/p&gt; &lt;p&gt; &lt;del&gt;25,000원&lt;/del&gt; 15,000원&lt;/p&gt; &lt;p&gt;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바로결제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&lt;/p&gt; &lt;/div&gt; &lt;/div&gt;</a:t>
            </a:r>
            <a:endParaRPr lang="ko-KR" altLang="en-US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&lt;div class="menu"&gt; &lt;div id="chicken"&gt;&lt;/div&gt; &lt;div&gt; &lt;h3&gt;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맛있는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치킨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&lt;/h3&gt; &lt;p&gt;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주머니가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가벼운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당신의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마음까지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생각한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착한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가격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! &lt;/p&gt; &lt;p&gt; &lt;del&gt;25,000원&lt;/del&gt; 15,000원&lt;/p&gt; &lt;p&gt;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바로결제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&lt;/p&gt; &lt;/div&gt; &lt;/div&gt;</a:t>
            </a:r>
            <a:endParaRPr lang="ko-KR" altLang="en-US" sz="1000" b="1" dirty="0">
              <a:latin typeface="Malgun Gothic"/>
              <a:ea typeface="Malgun Gothic"/>
              <a:cs typeface="+mn-lt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&lt;div class="menu"&gt; &lt;div id="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bibimbab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"&gt;&lt;/div&gt; &lt;div&gt; &lt;h3&gt;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맛있는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비빔밥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&lt;/h3&gt; &lt;p&gt;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주머니가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가벼운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당신의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마음까지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생각한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착한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가격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! &lt;/p&gt; &lt;p&gt; &lt;del&gt;25,000원&lt;/del&gt; 15,000원&lt;/p&gt; &lt;p&gt;</a:t>
            </a:r>
            <a:r>
              <a:rPr lang="en-US" sz="1000" b="1" err="1">
                <a:latin typeface="Malgun Gothic"/>
                <a:ea typeface="+mn-lt"/>
                <a:cs typeface="+mn-lt"/>
              </a:rPr>
              <a:t>바로결제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&lt;/p&gt; &lt;/div&gt; &lt;/div&gt;</a:t>
            </a:r>
            <a:endParaRPr lang="ko-KR" altLang="en-US" sz="1000" b="1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30359ECA-720A-DD93-7F40-9B6BA62D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119" y="1858176"/>
            <a:ext cx="2743200" cy="35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57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534" y="378596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566" y="590383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593" y="590383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500" b="1" dirty="0">
                <a:latin typeface="Malgun Gothic"/>
                <a:ea typeface="Malgun Gothic"/>
              </a:rPr>
              <a:t>로그인 예제</a:t>
            </a:r>
            <a:endParaRPr lang="ko-KR" sz="2500" b="1" dirty="0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039532" y="1018948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9F8F9-6677-8234-A3FF-B3FCCAFA0042}"/>
              </a:ext>
            </a:extLst>
          </p:cNvPr>
          <p:cNvSpPr txBox="1"/>
          <p:nvPr/>
        </p:nvSpPr>
        <p:spPr>
          <a:xfrm>
            <a:off x="810323" y="3118493"/>
            <a:ext cx="573207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Malgun Gothic"/>
                <a:ea typeface="+mn-lt"/>
                <a:cs typeface="+mn-lt"/>
              </a:rPr>
              <a:t>* { box-sizing: border-box; }</a:t>
            </a:r>
            <a:endParaRPr lang="ko-KR" altLang="en-US" sz="1400" b="1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body { margin: 0; padding: 0;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background-color:rgb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(27,1888,155); } .container { width: 300px; position: absolute; margin: 0; top: 50%; left: 50%;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transform:translate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(-50%,-50%);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background-color:aliceblue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text-align: center; padding: 20px; border-radius:5px; }</a:t>
            </a:r>
            <a:endParaRPr lang="ko-KR" altLang="en-US" sz="1400" b="1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input { padding: 10px; } .</a:t>
            </a:r>
            <a:r>
              <a:rPr lang="en-US" sz="1400" b="1" err="1">
                <a:latin typeface="Malgun Gothic"/>
                <a:ea typeface="+mn-lt"/>
                <a:cs typeface="+mn-lt"/>
              </a:rPr>
              <a:t>text_field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{ font-size: 0.75em; border:0px;  width: 100%; margin-bottom: 10px; border-radius:5px; }</a:t>
            </a:r>
            <a:endParaRPr lang="ko-KR" sz="1400" b="1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.</a:t>
            </a:r>
            <a:r>
              <a:rPr lang="en-US" sz="1400" b="1" err="1">
                <a:latin typeface="Malgun Gothic"/>
                <a:ea typeface="+mn-lt"/>
                <a:cs typeface="+mn-lt"/>
              </a:rPr>
              <a:t>btn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-input { font-size: 0.75em; border:0px; width: 100%; </a:t>
            </a:r>
            <a:endParaRPr lang="ko-KR" altLang="en-US" sz="1400" b="1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margin-bottom: 30px; border-radius:5px; </a:t>
            </a:r>
            <a:r>
              <a:rPr lang="en-US" sz="1400" b="1" err="1">
                <a:latin typeface="Malgun Gothic"/>
                <a:ea typeface="+mn-lt"/>
                <a:cs typeface="+mn-lt"/>
              </a:rPr>
              <a:t>background-color:rgb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(27,188,155); </a:t>
            </a:r>
            <a:r>
              <a:rPr lang="en-US" sz="1400" b="1" err="1">
                <a:latin typeface="Malgun Gothic"/>
                <a:ea typeface="+mn-lt"/>
                <a:cs typeface="+mn-lt"/>
              </a:rPr>
              <a:t>color:white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}</a:t>
            </a:r>
            <a:endParaRPr lang="ko-KR" altLang="en-US" sz="1400" b="1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 .links { text-align: center; margin: 0; }.links a { font-size: 0.75em; </a:t>
            </a:r>
            <a:r>
              <a:rPr lang="en-US" sz="1400" b="1" err="1">
                <a:latin typeface="Malgun Gothic"/>
                <a:ea typeface="+mn-lt"/>
                <a:cs typeface="+mn-lt"/>
              </a:rPr>
              <a:t>color:gray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}</a:t>
            </a:r>
            <a:endParaRPr lang="ko-KR" sz="14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28ED2-130B-2586-B872-8A09E61D0913}"/>
              </a:ext>
            </a:extLst>
          </p:cNvPr>
          <p:cNvSpPr txBox="1"/>
          <p:nvPr/>
        </p:nvSpPr>
        <p:spPr>
          <a:xfrm>
            <a:off x="812376" y="1440123"/>
            <a:ext cx="5795305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class="container"&gt; &lt;form action=""&gt;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&lt;input type="text" class="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text_field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 placeholder="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아이디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/&gt; &lt;input type="password" class="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text_field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 placeholder="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비밀번호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/&gt;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&lt;input type="submit" class="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btn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-input" placeholder="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아이디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 /&gt; &lt;/form&gt; &lt;div class="links"&gt;&lt;a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="#"&gt;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비밀번호를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잊어버리셨나요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&lt;/a&gt; &lt;/div&gt; 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DBFB2F45-EA42-24A2-18A8-456BF695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571" y="2085280"/>
            <a:ext cx="3183731" cy="24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1765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534" y="378596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2000" b="1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566" y="590383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2000" b="1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593" y="590383"/>
            <a:ext cx="3816477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2800" b="1" dirty="0">
                <a:latin typeface="Malgun Gothic"/>
                <a:ea typeface="Malgun Gothic"/>
                <a:cs typeface="+mn-lt"/>
              </a:rPr>
              <a:t>쇼핑몰 만들기</a:t>
            </a:r>
            <a:endParaRPr lang="ko-KR" sz="2000" b="1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691850" y="1659721"/>
            <a:ext cx="1300356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000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28ED2-130B-2586-B872-8A09E61D0913}"/>
              </a:ext>
            </a:extLst>
          </p:cNvPr>
          <p:cNvSpPr txBox="1"/>
          <p:nvPr/>
        </p:nvSpPr>
        <p:spPr>
          <a:xfrm>
            <a:off x="771967" y="1284259"/>
            <a:ext cx="5795305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dirty="0">
                <a:latin typeface="Malgun Gothic"/>
                <a:ea typeface="+mn-lt"/>
                <a:cs typeface="+mn-lt"/>
              </a:rPr>
              <a:t>&lt;div&gt;&lt;div class="navbar"&gt;&lt;a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=""&gt;▦ SIMPLESHOP&lt;/a&gt;&lt;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&gt;&lt;li&gt;&lt;a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="#"&gt;Contact&lt;/a&gt; &lt;/li&gt;&lt;li&gt;&lt;a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="#"&gt;Shop&lt;/a&gt;&lt;/li&gt;&lt;li&gt;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="#"&gt;Cart&lt;/a&gt;&lt;/li&gt;&lt;li&gt;&lt;a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="#"&gt;Login&lt;/a&gt; &lt;/li&gt;&lt;/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&gt;&lt;/div&gt;&lt;div class="header"&gt;&lt;/div&gt;&lt;h1&gt;Our New Products&lt;/h1&gt; &lt;div class="products"&gt;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</a:t>
            </a:r>
            <a:endParaRPr lang="ko-KR" sz="900" b="1">
              <a:latin typeface="Malgun Gothic"/>
              <a:ea typeface="Malgun Gothic"/>
              <a:cs typeface="+mn-lt"/>
            </a:endParaRPr>
          </a:p>
          <a:p>
            <a:r>
              <a:rPr lang="en-US" sz="900" b="1" dirty="0">
                <a:latin typeface="Malgun Gothic"/>
                <a:ea typeface="+mn-lt"/>
                <a:cs typeface="+mn-lt"/>
              </a:rPr>
              <a:t>&lt;div&gt;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="/images/sunglasses.png" alt=""&gt;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&lt;li&gt;sunglasses&lt;/li&gt; &lt;li&gt;49,000&lt;/li&gt; 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&lt;/a&gt;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 &lt;div&gt;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="/images/shoes.png" alt=""&gt;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&lt;li&gt;Tassel Loafer&lt;/li&gt; &lt;li&gt;89,000&lt;/li&gt; 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&lt;/a&gt;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 &lt;div&gt;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="/images/handbag.png" alt=""&gt;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&lt;li&gt;Beige Bag&lt;/li&gt; &lt;li&gt;69,000&lt;/li&gt; 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&lt;/a&gt;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 &lt;div&gt;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="/images/snikers.png" alt=""&gt;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&lt;li&gt;Sneakers&lt;/li&gt; &lt;li&gt;79,000&lt;/li&gt; 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&lt;/a&gt;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 &lt;div&gt;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="/images/sandle.png" alt=""&gt;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&lt;li&gt;Slippers&lt;/li&gt; &lt;li&gt;29,000&lt;/li&gt; 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&lt;/a&gt;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 &lt;div&gt;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="/images/watch.png" alt=""&gt;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&lt;li&gt;Wrist Watch&lt;/li&gt; &lt;li&gt;99,000&lt;/li&gt; 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&lt;/a&gt;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 &lt;div&gt;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="/images/hat.png" alt=""&gt;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&lt;li&gt;Fedora Hat&lt;/li&gt; &lt;li&gt;39,000&lt;/li&gt; 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&lt;/a&gt;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 &lt;div&gt;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="/images/shoes2.png" alt=""&gt;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&lt;li&gt;Classic Loafer&lt;/li&gt; &lt;li&gt;99,000&lt;/li&gt; 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&lt;/a&gt; &lt;a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="#"&gt; &lt;div&gt;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="/images/handbag2.png" alt=""&gt;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&lt;li&gt;Pink Bag&lt;/li&gt; &lt;li&gt;79,000&lt;/li&gt; 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&lt;/a&gt; &lt;/div&gt;  &lt;div class="footer"&gt;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class="fa fa-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instagram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"&gt;&lt;/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class="fa fa-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facebook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-f"&gt;&lt;/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 class="fa fa-twitter"&gt;&lt;/</a:t>
            </a:r>
            <a:r>
              <a:rPr lang="en-US" sz="900" b="1" dirty="0" err="1">
                <a:latin typeface="Malgun Gothic"/>
                <a:ea typeface="+mn-lt"/>
                <a:cs typeface="+mn-lt"/>
              </a:rPr>
              <a:t>i</a:t>
            </a:r>
            <a:r>
              <a:rPr lang="en-US" sz="900" b="1" dirty="0">
                <a:latin typeface="Malgun Gothic"/>
                <a:ea typeface="+mn-lt"/>
                <a:cs typeface="+mn-lt"/>
              </a:rPr>
              <a:t>&gt; &lt;/div&gt; &lt;/div&gt;</a:t>
            </a:r>
            <a:endParaRPr lang="ko-KR" sz="9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CB700-4A92-5AA6-3C90-79B949648A9C}"/>
              </a:ext>
            </a:extLst>
          </p:cNvPr>
          <p:cNvSpPr txBox="1"/>
          <p:nvPr/>
        </p:nvSpPr>
        <p:spPr>
          <a:xfrm>
            <a:off x="729672" y="3858491"/>
            <a:ext cx="6778336" cy="1892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dirty="0">
                <a:latin typeface="Malgun Gothic"/>
              </a:rPr>
              <a:t>*{ box-sizing: border-box; font-family: Arial, Helvetica, sans-serif; }</a:t>
            </a:r>
            <a:endParaRPr lang="ko-KR" dirty="0"/>
          </a:p>
          <a:p>
            <a:r>
              <a:rPr lang="en-US" altLang="ko-KR" sz="900" b="1" dirty="0">
                <a:latin typeface="Malgun Gothic"/>
              </a:rPr>
              <a:t>body{ margin: 0; min-width: 900px; } a{ </a:t>
            </a:r>
            <a:r>
              <a:rPr lang="en-US" altLang="ko-KR" sz="900" b="1" dirty="0" err="1">
                <a:latin typeface="Malgun Gothic"/>
              </a:rPr>
              <a:t>text-decoration-line:none</a:t>
            </a:r>
            <a:r>
              <a:rPr lang="en-US" altLang="ko-KR" sz="900" b="1" dirty="0">
                <a:latin typeface="Malgun Gothic"/>
              </a:rPr>
              <a:t> ; color: black; } </a:t>
            </a:r>
            <a:r>
              <a:rPr lang="en-US" altLang="ko-KR" sz="900" b="1" dirty="0" err="1">
                <a:latin typeface="Malgun Gothic"/>
              </a:rPr>
              <a:t>ul</a:t>
            </a:r>
            <a:r>
              <a:rPr lang="en-US" altLang="ko-KR" sz="900" b="1" dirty="0">
                <a:latin typeface="Malgun Gothic"/>
              </a:rPr>
              <a:t>{ list-style-type: none; }</a:t>
            </a:r>
            <a:endParaRPr lang="en-US" dirty="0">
              <a:latin typeface="함초롬돋움"/>
            </a:endParaRPr>
          </a:p>
          <a:p>
            <a:r>
              <a:rPr lang="en-US" altLang="ko-KR" sz="900" b="1" dirty="0">
                <a:latin typeface="Malgun Gothic"/>
              </a:rPr>
              <a:t>.navbar{ height: 60px; /* </a:t>
            </a:r>
            <a:r>
              <a:rPr lang="en-US" altLang="ko-KR" sz="900" b="1" dirty="0" err="1">
                <a:latin typeface="Malgun Gothic"/>
              </a:rPr>
              <a:t>magin</a:t>
            </a:r>
            <a:r>
              <a:rPr lang="en-US" altLang="ko-KR" sz="900" b="1" dirty="0">
                <a:latin typeface="Malgun Gothic"/>
              </a:rPr>
              <a:t>/padding : 1</a:t>
            </a:r>
            <a:r>
              <a:rPr lang="ko-KR" altLang="en-US" sz="900" b="1" dirty="0">
                <a:latin typeface="Malgun Gothic"/>
                <a:ea typeface="Malgun Gothic"/>
              </a:rPr>
              <a:t>개</a:t>
            </a:r>
            <a:r>
              <a:rPr lang="en-US" altLang="ko-KR" sz="900" b="1" dirty="0">
                <a:latin typeface="Malgun Gothic"/>
              </a:rPr>
              <a:t> (</a:t>
            </a:r>
            <a:r>
              <a:rPr lang="ko-KR" altLang="en-US" sz="900" b="1" dirty="0">
                <a:latin typeface="Malgun Gothic"/>
                <a:ea typeface="Malgun Gothic"/>
              </a:rPr>
              <a:t>사면적용</a:t>
            </a:r>
            <a:r>
              <a:rPr lang="en-US" altLang="ko-KR" sz="900" b="1" dirty="0">
                <a:latin typeface="Malgun Gothic"/>
              </a:rPr>
              <a:t>) , 2</a:t>
            </a:r>
            <a:r>
              <a:rPr lang="ko-KR" altLang="en-US" sz="900" b="1" dirty="0">
                <a:latin typeface="Malgun Gothic"/>
                <a:ea typeface="Malgun Gothic"/>
              </a:rPr>
              <a:t>개</a:t>
            </a:r>
            <a:r>
              <a:rPr lang="en-US" altLang="ko-KR" sz="900" b="1" dirty="0">
                <a:latin typeface="Malgun Gothic"/>
              </a:rPr>
              <a:t>(</a:t>
            </a:r>
            <a:r>
              <a:rPr lang="ko-KR" altLang="en-US" sz="900" b="1" dirty="0">
                <a:latin typeface="Malgun Gothic"/>
                <a:ea typeface="Malgun Gothic"/>
              </a:rPr>
              <a:t>세로</a:t>
            </a:r>
            <a:r>
              <a:rPr lang="en-US" altLang="ko-KR" sz="900" b="1" dirty="0">
                <a:latin typeface="Malgun Gothic"/>
              </a:rPr>
              <a:t>/</a:t>
            </a:r>
            <a:r>
              <a:rPr lang="ko-KR" altLang="en-US" sz="900" b="1" dirty="0">
                <a:latin typeface="Malgun Gothic"/>
                <a:ea typeface="Malgun Gothic"/>
              </a:rPr>
              <a:t>가로</a:t>
            </a:r>
            <a:r>
              <a:rPr lang="en-US" altLang="ko-KR" sz="900" b="1" dirty="0">
                <a:latin typeface="Malgun Gothic"/>
              </a:rPr>
              <a:t>), 3</a:t>
            </a:r>
            <a:r>
              <a:rPr lang="ko-KR" altLang="en-US" sz="900" b="1" dirty="0">
                <a:latin typeface="Malgun Gothic"/>
                <a:ea typeface="Malgun Gothic"/>
              </a:rPr>
              <a:t>개</a:t>
            </a:r>
            <a:r>
              <a:rPr lang="en-US" altLang="ko-KR" sz="900" b="1" dirty="0">
                <a:latin typeface="Malgun Gothic"/>
              </a:rPr>
              <a:t>(</a:t>
            </a:r>
            <a:r>
              <a:rPr lang="ko-KR" altLang="en-US" sz="900" b="1" dirty="0">
                <a:latin typeface="Malgun Gothic"/>
                <a:ea typeface="Malgun Gothic"/>
              </a:rPr>
              <a:t>위</a:t>
            </a:r>
            <a:r>
              <a:rPr lang="en-US" altLang="ko-KR" sz="900" b="1" dirty="0">
                <a:latin typeface="Malgun Gothic"/>
              </a:rPr>
              <a:t>/</a:t>
            </a:r>
            <a:r>
              <a:rPr lang="ko-KR" altLang="en-US" sz="900" b="1" dirty="0">
                <a:latin typeface="Malgun Gothic"/>
                <a:ea typeface="Malgun Gothic"/>
              </a:rPr>
              <a:t>오른쪽</a:t>
            </a:r>
            <a:r>
              <a:rPr lang="en-US" altLang="ko-KR" sz="900" b="1" dirty="0">
                <a:latin typeface="Malgun Gothic"/>
              </a:rPr>
              <a:t>(</a:t>
            </a:r>
            <a:r>
              <a:rPr lang="ko-KR" altLang="en-US" sz="900" b="1" dirty="0">
                <a:latin typeface="Malgun Gothic"/>
                <a:ea typeface="Malgun Gothic"/>
              </a:rPr>
              <a:t>가로방향</a:t>
            </a:r>
            <a:r>
              <a:rPr lang="en-US" altLang="ko-KR" sz="900" b="1" dirty="0">
                <a:latin typeface="Malgun Gothic"/>
              </a:rPr>
              <a:t>)/</a:t>
            </a:r>
            <a:r>
              <a:rPr lang="ko-KR" altLang="en-US" sz="900" b="1" dirty="0">
                <a:latin typeface="Malgun Gothic"/>
                <a:ea typeface="Malgun Gothic"/>
              </a:rPr>
              <a:t>아래</a:t>
            </a:r>
            <a:r>
              <a:rPr lang="en-US" altLang="ko-KR" sz="900" b="1" dirty="0">
                <a:latin typeface="Malgun Gothic"/>
              </a:rPr>
              <a:t>), 4</a:t>
            </a:r>
            <a:r>
              <a:rPr lang="ko-KR" altLang="en-US" sz="900" b="1" dirty="0">
                <a:latin typeface="Malgun Gothic"/>
                <a:ea typeface="Malgun Gothic"/>
              </a:rPr>
              <a:t>개</a:t>
            </a:r>
            <a:r>
              <a:rPr lang="en-US" altLang="ko-KR" sz="900" b="1" dirty="0">
                <a:latin typeface="Malgun Gothic"/>
              </a:rPr>
              <a:t>(4</a:t>
            </a:r>
            <a:r>
              <a:rPr lang="ko-KR" altLang="en-US" sz="900" b="1" dirty="0">
                <a:latin typeface="Malgun Gothic"/>
                <a:ea typeface="Malgun Gothic"/>
              </a:rPr>
              <a:t>면</a:t>
            </a:r>
            <a:r>
              <a:rPr lang="en-US" altLang="ko-KR" sz="900" b="1" dirty="0">
                <a:latin typeface="Malgun Gothic"/>
              </a:rPr>
              <a:t>) */ padding: 0px 30px; background-color: white; } .navbar&gt;a{ float: left; height: 60px; line-height: 60px; vertical-align: middle; font-weight: 700; } .navbar&gt;</a:t>
            </a:r>
            <a:r>
              <a:rPr lang="en-US" altLang="ko-KR" sz="900" b="1" dirty="0" err="1">
                <a:latin typeface="Malgun Gothic"/>
              </a:rPr>
              <a:t>ul</a:t>
            </a:r>
            <a:r>
              <a:rPr lang="en-US" altLang="ko-KR" sz="900" b="1" dirty="0">
                <a:latin typeface="Malgun Gothic"/>
              </a:rPr>
              <a:t>{ float: right; } .navbar&gt;</a:t>
            </a:r>
            <a:r>
              <a:rPr lang="en-US" altLang="ko-KR" sz="900" b="1" dirty="0" err="1">
                <a:latin typeface="Malgun Gothic"/>
              </a:rPr>
              <a:t>ul</a:t>
            </a:r>
            <a:r>
              <a:rPr lang="en-US" altLang="ko-KR" sz="900" b="1" dirty="0">
                <a:latin typeface="Malgun Gothic"/>
              </a:rPr>
              <a:t>&gt;li{ display: inline; margin-left: 30px; line-height: 30px; vertical-align: middle; } .navbar&gt;</a:t>
            </a:r>
            <a:r>
              <a:rPr lang="en-US" altLang="ko-KR" sz="900" b="1" dirty="0" err="1">
                <a:latin typeface="Malgun Gothic"/>
              </a:rPr>
              <a:t>ul</a:t>
            </a:r>
            <a:r>
              <a:rPr lang="en-US" altLang="ko-KR" sz="900" b="1" dirty="0">
                <a:latin typeface="Malgun Gothic"/>
              </a:rPr>
              <a:t>&gt;li&gt;a{ font-size: 13px; font-weight: 700; color: black; } .header{ width: 100%; height: 400px; background-image: </a:t>
            </a:r>
            <a:r>
              <a:rPr lang="en-US" altLang="ko-KR" sz="900" b="1" dirty="0" err="1">
                <a:latin typeface="Malgun Gothic"/>
              </a:rPr>
              <a:t>url</a:t>
            </a:r>
            <a:r>
              <a:rPr lang="en-US" altLang="ko-KR" sz="900" b="1" dirty="0">
                <a:latin typeface="Malgun Gothic"/>
              </a:rPr>
              <a:t>(/images/main.png); background-repeat: no-repeat; background-position: center </a:t>
            </a:r>
            <a:r>
              <a:rPr lang="en-US" altLang="ko-KR" sz="900" b="1" dirty="0" err="1">
                <a:latin typeface="Malgun Gothic"/>
              </a:rPr>
              <a:t>center</a:t>
            </a:r>
            <a:r>
              <a:rPr lang="en-US" altLang="ko-KR" sz="900" b="1" dirty="0">
                <a:latin typeface="Malgun Gothic"/>
              </a:rPr>
              <a:t>; background-size: cover; } h1{ margin: 60px 0px; font-size: 24px; color: </a:t>
            </a:r>
            <a:r>
              <a:rPr lang="en-US" altLang="ko-KR" sz="900" b="1" dirty="0" err="1">
                <a:latin typeface="Malgun Gothic"/>
              </a:rPr>
              <a:t>darkgray</a:t>
            </a:r>
            <a:r>
              <a:rPr lang="en-US" altLang="ko-KR" sz="900" b="1" dirty="0">
                <a:latin typeface="Malgun Gothic"/>
              </a:rPr>
              <a:t>; font-weight: 700; text-align: center; } .products{ width: 715px; padding: 0; margin-left: auto; margin-right: auto; margin-bottom: 40px; text-align: center; } .products&gt;a{ display: block; float: left; margin: 0 0 80px; font-size: 16px; } .products&gt;a </a:t>
            </a:r>
            <a:r>
              <a:rPr lang="en-US" altLang="ko-KR" sz="900" b="1" dirty="0" err="1">
                <a:latin typeface="Malgun Gothic"/>
              </a:rPr>
              <a:t>img</a:t>
            </a:r>
            <a:r>
              <a:rPr lang="en-US" altLang="ko-KR" sz="900" b="1" dirty="0">
                <a:latin typeface="Malgun Gothic"/>
              </a:rPr>
              <a:t>{ width: 225px; height: 225px; } .products&gt;</a:t>
            </a:r>
            <a:r>
              <a:rPr lang="en-US" altLang="ko-KR" sz="900" b="1" dirty="0" err="1">
                <a:latin typeface="Malgun Gothic"/>
              </a:rPr>
              <a:t>a:nth-child</a:t>
            </a:r>
            <a:r>
              <a:rPr lang="en-US" altLang="ko-KR" sz="900" b="1" dirty="0">
                <a:latin typeface="Malgun Gothic"/>
              </a:rPr>
              <a:t>(3n+2){ margin: 0 20px; } .products </a:t>
            </a:r>
            <a:r>
              <a:rPr lang="en-US" altLang="ko-KR" sz="900" b="1" dirty="0" err="1">
                <a:latin typeface="Malgun Gothic"/>
              </a:rPr>
              <a:t>ul</a:t>
            </a:r>
            <a:r>
              <a:rPr lang="en-US" altLang="ko-KR" sz="900" b="1" dirty="0">
                <a:latin typeface="Malgun Gothic"/>
              </a:rPr>
              <a:t>{ </a:t>
            </a:r>
            <a:r>
              <a:rPr lang="en-US" altLang="ko-KR" sz="900" b="1" dirty="0" err="1">
                <a:latin typeface="Malgun Gothic"/>
              </a:rPr>
              <a:t>text-align:center</a:t>
            </a:r>
            <a:r>
              <a:rPr lang="en-US" altLang="ko-KR" sz="900" b="1" dirty="0">
                <a:latin typeface="Malgun Gothic"/>
              </a:rPr>
              <a:t>; padding: 0; margin: 20px auto 0; } .products </a:t>
            </a:r>
            <a:r>
              <a:rPr lang="en-US" altLang="ko-KR" sz="900" b="1" dirty="0" err="1">
                <a:latin typeface="Malgun Gothic"/>
              </a:rPr>
              <a:t>ul</a:t>
            </a:r>
            <a:r>
              <a:rPr lang="en-US" altLang="ko-KR" sz="900" b="1" dirty="0">
                <a:latin typeface="Malgun Gothic"/>
              </a:rPr>
              <a:t> li{ font-size: 16px; } .products </a:t>
            </a:r>
            <a:r>
              <a:rPr lang="en-US" altLang="ko-KR" sz="900" b="1" dirty="0" err="1">
                <a:latin typeface="Malgun Gothic"/>
              </a:rPr>
              <a:t>ul</a:t>
            </a:r>
            <a:r>
              <a:rPr lang="en-US" altLang="ko-KR" sz="900" b="1" dirty="0">
                <a:latin typeface="Malgun Gothic"/>
              </a:rPr>
              <a:t> </a:t>
            </a:r>
            <a:r>
              <a:rPr lang="en-US" altLang="ko-KR" sz="900" b="1" dirty="0" err="1">
                <a:latin typeface="Malgun Gothic"/>
              </a:rPr>
              <a:t>li:last-child</a:t>
            </a:r>
            <a:r>
              <a:rPr lang="en-US" altLang="ko-KR" sz="900" b="1" dirty="0">
                <a:latin typeface="Malgun Gothic"/>
              </a:rPr>
              <a:t>{ margin-top:4px ; } .footer{ clear: both; text-align: center; margin: 120px auto 80px; } .footer </a:t>
            </a:r>
            <a:r>
              <a:rPr lang="en-US" altLang="ko-KR" sz="900" b="1" dirty="0" err="1">
                <a:latin typeface="Malgun Gothic"/>
              </a:rPr>
              <a:t>i</a:t>
            </a:r>
            <a:r>
              <a:rPr lang="en-US" altLang="ko-KR" sz="900" b="1" dirty="0">
                <a:latin typeface="Malgun Gothic"/>
              </a:rPr>
              <a:t>{ font-size: 20px; } .footer </a:t>
            </a:r>
            <a:r>
              <a:rPr lang="en-US" altLang="ko-KR" sz="900" b="1" dirty="0" err="1">
                <a:latin typeface="Malgun Gothic"/>
              </a:rPr>
              <a:t>i:nth-child</a:t>
            </a:r>
            <a:r>
              <a:rPr lang="en-US" altLang="ko-KR" sz="900" b="1" dirty="0">
                <a:latin typeface="Malgun Gothic"/>
              </a:rPr>
              <a:t>(2){ margin: 0 20px; }</a:t>
            </a:r>
            <a:endParaRPr lang="en-US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69385AA8-917A-A425-6A31-5B9B61E3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265685"/>
            <a:ext cx="2743200" cy="292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428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534" y="378596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2000" b="1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566" y="590383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2000" b="1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1866" y="590383"/>
            <a:ext cx="281202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800" b="1" dirty="0" err="1">
                <a:latin typeface="Malgun Gothic"/>
                <a:ea typeface="Malgun Gothic"/>
              </a:rPr>
              <a:t>Javascript</a:t>
            </a:r>
            <a:r>
              <a:rPr lang="ko-KR" altLang="en-US" sz="2800" b="1" dirty="0">
                <a:latin typeface="Malgun Gothic"/>
                <a:ea typeface="Malgun Gothic"/>
              </a:rPr>
              <a:t> 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784213" y="1780948"/>
            <a:ext cx="1300356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000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3EB05-B729-5638-B6DF-FB30729D4594}"/>
              </a:ext>
            </a:extLst>
          </p:cNvPr>
          <p:cNvSpPr txBox="1"/>
          <p:nvPr/>
        </p:nvSpPr>
        <p:spPr>
          <a:xfrm>
            <a:off x="781628" y="1353127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err="1">
                <a:latin typeface="Malgun Gothic"/>
              </a:rPr>
              <a:t>변수</a:t>
            </a:r>
            <a:r>
              <a:rPr lang="en-US" altLang="ko-KR" sz="1600" b="1" dirty="0">
                <a:latin typeface="Malgun Gothic"/>
              </a:rPr>
              <a:t> type</a:t>
            </a:r>
          </a:p>
          <a:p>
            <a:r>
              <a:rPr lang="en-US" altLang="ko-KR" sz="1600" dirty="0">
                <a:latin typeface="Malgun Gothic"/>
              </a:rPr>
              <a:t>number </a:t>
            </a:r>
            <a:r>
              <a:rPr lang="ko-KR" altLang="en-US" sz="1600" dirty="0">
                <a:latin typeface="Malgun Gothic"/>
                <a:ea typeface="Malgun Gothic"/>
              </a:rPr>
              <a:t>정수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및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실수</a:t>
            </a:r>
            <a:endParaRPr lang="en-US" altLang="ko-KR" sz="1600">
              <a:latin typeface="Malgun Gothic"/>
              <a:ea typeface="Malgun Gothic"/>
            </a:endParaRPr>
          </a:p>
          <a:p>
            <a:r>
              <a:rPr lang="en-US" altLang="ko-KR" sz="1600" dirty="0">
                <a:latin typeface="Malgun Gothic"/>
              </a:rPr>
              <a:t>string </a:t>
            </a:r>
            <a:r>
              <a:rPr lang="ko-KR" altLang="en-US" sz="1600" dirty="0">
                <a:latin typeface="Malgun Gothic"/>
                <a:ea typeface="Malgun Gothic"/>
              </a:rPr>
              <a:t>문자</a:t>
            </a:r>
            <a:r>
              <a:rPr lang="en-US" altLang="ko-KR" sz="1600" dirty="0">
                <a:latin typeface="Malgun Gothic"/>
              </a:rPr>
              <a:t>,</a:t>
            </a:r>
            <a:r>
              <a:rPr lang="ko-KR" altLang="en-US" sz="1600" dirty="0">
                <a:latin typeface="Malgun Gothic"/>
                <a:ea typeface="Malgun Gothic"/>
              </a:rPr>
              <a:t>문자열</a:t>
            </a:r>
            <a:endParaRPr lang="en-US" altLang="ko-KR" sz="1600">
              <a:latin typeface="Malgun Gothic"/>
              <a:ea typeface="Malgun Gothic"/>
            </a:endParaRPr>
          </a:p>
          <a:p>
            <a:r>
              <a:rPr lang="en-US" altLang="ko-KR" sz="1600" dirty="0" err="1">
                <a:latin typeface="Malgun Gothic"/>
              </a:rPr>
              <a:t>boolean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참</a:t>
            </a:r>
            <a:r>
              <a:rPr lang="en-US" altLang="ko-KR" sz="1600" dirty="0">
                <a:latin typeface="Malgun Gothic"/>
              </a:rPr>
              <a:t>,</a:t>
            </a:r>
            <a:r>
              <a:rPr lang="ko-KR" altLang="en-US" sz="1600" dirty="0">
                <a:latin typeface="Malgun Gothic"/>
                <a:ea typeface="Malgun Gothic"/>
              </a:rPr>
              <a:t>거짓</a:t>
            </a:r>
            <a:endParaRPr lang="en-US" altLang="ko-KR" sz="1600">
              <a:latin typeface="Malgun Gothic"/>
              <a:ea typeface="Malgun Gothic"/>
            </a:endParaRPr>
          </a:p>
          <a:p>
            <a:r>
              <a:rPr lang="en-US" altLang="ko-KR" sz="1600" dirty="0">
                <a:latin typeface="Malgun Gothic"/>
              </a:rPr>
              <a:t>object </a:t>
            </a:r>
            <a:r>
              <a:rPr lang="ko-KR" altLang="en-US" sz="1600" dirty="0">
                <a:latin typeface="Malgun Gothic"/>
                <a:ea typeface="Malgun Gothic"/>
              </a:rPr>
              <a:t>배열</a:t>
            </a:r>
            <a:endParaRPr lang="en-US" altLang="ko-KR" sz="1600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01465-60FB-3DF9-CB36-0D9DAA8F10C2}"/>
              </a:ext>
            </a:extLst>
          </p:cNvPr>
          <p:cNvSpPr txBox="1"/>
          <p:nvPr/>
        </p:nvSpPr>
        <p:spPr>
          <a:xfrm>
            <a:off x="781627" y="2680854"/>
            <a:ext cx="689956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latin typeface="Malgun Gothic"/>
              </a:rPr>
              <a:t>&lt;script&gt;</a:t>
            </a:r>
            <a:endParaRPr lang="ko-KR" altLang="en-US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var num; // </a:t>
            </a:r>
            <a:r>
              <a:rPr lang="ko-KR" altLang="en-US" sz="1600" b="1" dirty="0">
                <a:latin typeface="Malgun Gothic"/>
                <a:ea typeface="Malgun Gothic"/>
              </a:rPr>
              <a:t>변수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값이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없다</a:t>
            </a:r>
            <a:r>
              <a:rPr lang="en-US" altLang="ko-KR" sz="1600" b="1" dirty="0">
                <a:latin typeface="Malgun Gothic"/>
              </a:rPr>
              <a:t>.</a:t>
            </a:r>
            <a:endParaRPr lang="en-US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var obj = null; // </a:t>
            </a:r>
            <a:r>
              <a:rPr lang="ko-KR" altLang="en-US" sz="1600" b="1" dirty="0">
                <a:latin typeface="Malgun Gothic"/>
                <a:ea typeface="Malgun Gothic"/>
              </a:rPr>
              <a:t>객체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변수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값이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없다</a:t>
            </a:r>
            <a:endParaRPr lang="en-US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// </a:t>
            </a:r>
            <a:r>
              <a:rPr lang="en-US" altLang="ko-KR" sz="1600" b="1" dirty="0" err="1">
                <a:latin typeface="Malgun Gothic"/>
              </a:rPr>
              <a:t>typeof</a:t>
            </a:r>
            <a:r>
              <a:rPr lang="ko-KR" altLang="en-US" sz="1600" b="1" dirty="0" err="1">
                <a:latin typeface="Malgun Gothic"/>
                <a:ea typeface="Malgun Gothic"/>
              </a:rPr>
              <a:t>를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통해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데이터타입을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알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수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있다</a:t>
            </a:r>
            <a:r>
              <a:rPr lang="en-US" altLang="ko-KR" sz="1600" b="1" dirty="0">
                <a:latin typeface="Malgun Gothic"/>
              </a:rPr>
              <a:t>.</a:t>
            </a:r>
            <a:endParaRPr lang="en-US" b="1">
              <a:latin typeface="Malgun Gothic"/>
              <a:ea typeface="Malgun Gothic"/>
            </a:endParaRPr>
          </a:p>
          <a:p>
            <a:r>
              <a:rPr lang="en-US" altLang="ko-KR" sz="1600" b="1" dirty="0" err="1">
                <a:latin typeface="Malgun Gothic"/>
              </a:rPr>
              <a:t>document.write</a:t>
            </a:r>
            <a:r>
              <a:rPr lang="en-US" altLang="ko-KR" sz="1600" b="1" dirty="0">
                <a:latin typeface="Malgun Gothic"/>
              </a:rPr>
              <a:t>(</a:t>
            </a:r>
            <a:r>
              <a:rPr lang="en-US" altLang="ko-KR" sz="1600" b="1" dirty="0" err="1">
                <a:latin typeface="Malgun Gothic"/>
              </a:rPr>
              <a:t>typeof</a:t>
            </a:r>
            <a:r>
              <a:rPr lang="en-US" altLang="ko-KR" sz="1600" b="1" dirty="0">
                <a:latin typeface="Malgun Gothic"/>
              </a:rPr>
              <a:t> 100+"&lt;</a:t>
            </a:r>
            <a:r>
              <a:rPr lang="en-US" altLang="ko-KR" sz="1600" b="1" dirty="0" err="1">
                <a:latin typeface="Malgun Gothic"/>
              </a:rPr>
              <a:t>br</a:t>
            </a:r>
            <a:r>
              <a:rPr lang="en-US" altLang="ko-KR" sz="1600" b="1" dirty="0">
                <a:latin typeface="Malgun Gothic"/>
              </a:rPr>
              <a:t> /&gt;"); //number </a:t>
            </a:r>
            <a:r>
              <a:rPr lang="ko-KR" altLang="en-US" sz="1600" b="1" dirty="0">
                <a:latin typeface="Malgun Gothic"/>
                <a:ea typeface="Malgun Gothic"/>
              </a:rPr>
              <a:t>정수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en-US" altLang="ko-KR" sz="1600" b="1" dirty="0" err="1">
                <a:latin typeface="Malgun Gothic"/>
              </a:rPr>
              <a:t>document.write</a:t>
            </a:r>
            <a:r>
              <a:rPr lang="en-US" altLang="ko-KR" sz="1600" b="1" dirty="0">
                <a:latin typeface="Malgun Gothic"/>
              </a:rPr>
              <a:t>(</a:t>
            </a:r>
            <a:r>
              <a:rPr lang="en-US" altLang="ko-KR" sz="1600" b="1" dirty="0" err="1">
                <a:latin typeface="Malgun Gothic"/>
              </a:rPr>
              <a:t>typeof</a:t>
            </a:r>
            <a:r>
              <a:rPr lang="en-US" altLang="ko-KR" sz="1600" b="1" dirty="0">
                <a:latin typeface="Malgun Gothic"/>
              </a:rPr>
              <a:t> 10.5+"&lt;</a:t>
            </a:r>
            <a:r>
              <a:rPr lang="en-US" altLang="ko-KR" sz="1600" b="1" dirty="0" err="1">
                <a:latin typeface="Malgun Gothic"/>
              </a:rPr>
              <a:t>br</a:t>
            </a:r>
            <a:r>
              <a:rPr lang="en-US" altLang="ko-KR" sz="1600" b="1" dirty="0">
                <a:latin typeface="Malgun Gothic"/>
              </a:rPr>
              <a:t> /&gt;"); //number </a:t>
            </a:r>
            <a:r>
              <a:rPr lang="ko-KR" altLang="en-US" sz="1600" b="1" dirty="0">
                <a:latin typeface="Malgun Gothic"/>
                <a:ea typeface="Malgun Gothic"/>
              </a:rPr>
              <a:t>실수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en-US" altLang="ko-KR" sz="1600" b="1" dirty="0" err="1">
                <a:latin typeface="Malgun Gothic"/>
              </a:rPr>
              <a:t>document.write</a:t>
            </a:r>
            <a:r>
              <a:rPr lang="en-US" altLang="ko-KR" sz="1600" b="1" dirty="0">
                <a:latin typeface="Malgun Gothic"/>
              </a:rPr>
              <a:t>(</a:t>
            </a:r>
            <a:r>
              <a:rPr lang="en-US" altLang="ko-KR" sz="1600" b="1" dirty="0" err="1">
                <a:latin typeface="Malgun Gothic"/>
              </a:rPr>
              <a:t>typeof</a:t>
            </a:r>
            <a:r>
              <a:rPr lang="en-US" altLang="ko-KR" sz="1600" b="1" dirty="0">
                <a:latin typeface="Malgun Gothic"/>
              </a:rPr>
              <a:t> "</a:t>
            </a:r>
            <a:r>
              <a:rPr lang="ko-KR" altLang="en-US" sz="1600" b="1" dirty="0">
                <a:latin typeface="Malgun Gothic"/>
                <a:ea typeface="Malgun Gothic"/>
              </a:rPr>
              <a:t>홍길동</a:t>
            </a:r>
            <a:r>
              <a:rPr lang="en-US" altLang="ko-KR" sz="1600" b="1" dirty="0">
                <a:latin typeface="Malgun Gothic"/>
              </a:rPr>
              <a:t>"+"&lt;</a:t>
            </a:r>
            <a:r>
              <a:rPr lang="en-US" altLang="ko-KR" sz="1600" b="1" dirty="0" err="1">
                <a:latin typeface="Malgun Gothic"/>
              </a:rPr>
              <a:t>br</a:t>
            </a:r>
            <a:r>
              <a:rPr lang="en-US" altLang="ko-KR" sz="1600" b="1" dirty="0">
                <a:latin typeface="Malgun Gothic"/>
              </a:rPr>
              <a:t> /&gt;"); //string </a:t>
            </a:r>
            <a:r>
              <a:rPr lang="ko-KR" altLang="en-US" sz="1600" b="1" dirty="0">
                <a:latin typeface="Malgun Gothic"/>
                <a:ea typeface="Malgun Gothic"/>
              </a:rPr>
              <a:t>문자</a:t>
            </a:r>
            <a:r>
              <a:rPr lang="en-US" altLang="ko-KR" sz="1600" b="1" dirty="0">
                <a:latin typeface="Malgun Gothic"/>
              </a:rPr>
              <a:t>,</a:t>
            </a:r>
            <a:r>
              <a:rPr lang="ko-KR" altLang="en-US" sz="1600" b="1" dirty="0">
                <a:latin typeface="Malgun Gothic"/>
                <a:ea typeface="Malgun Gothic"/>
              </a:rPr>
              <a:t>문자열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en-US" altLang="ko-KR" sz="1600" b="1" dirty="0" err="1">
                <a:latin typeface="Malgun Gothic"/>
              </a:rPr>
              <a:t>document.write</a:t>
            </a:r>
            <a:r>
              <a:rPr lang="en-US" altLang="ko-KR" sz="1600" b="1" dirty="0">
                <a:latin typeface="Malgun Gothic"/>
              </a:rPr>
              <a:t>(</a:t>
            </a:r>
            <a:r>
              <a:rPr lang="en-US" altLang="ko-KR" sz="1600" b="1" dirty="0" err="1">
                <a:latin typeface="Malgun Gothic"/>
              </a:rPr>
              <a:t>typeof</a:t>
            </a:r>
            <a:r>
              <a:rPr lang="en-US" altLang="ko-KR" sz="1600" b="1" dirty="0">
                <a:latin typeface="Malgun Gothic"/>
              </a:rPr>
              <a:t> true+"&lt;</a:t>
            </a:r>
            <a:r>
              <a:rPr lang="en-US" altLang="ko-KR" sz="1600" b="1" dirty="0" err="1">
                <a:latin typeface="Malgun Gothic"/>
              </a:rPr>
              <a:t>br</a:t>
            </a:r>
            <a:r>
              <a:rPr lang="en-US" altLang="ko-KR" sz="1600" b="1" dirty="0">
                <a:latin typeface="Malgun Gothic"/>
              </a:rPr>
              <a:t> /&gt;"); //</a:t>
            </a:r>
            <a:r>
              <a:rPr lang="en-US" altLang="ko-KR" sz="1600" b="1" dirty="0" err="1">
                <a:latin typeface="Malgun Gothic"/>
              </a:rPr>
              <a:t>boolean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참</a:t>
            </a:r>
            <a:r>
              <a:rPr lang="en-US" altLang="ko-KR" sz="1600" b="1" dirty="0">
                <a:latin typeface="Malgun Gothic"/>
              </a:rPr>
              <a:t>,</a:t>
            </a:r>
            <a:r>
              <a:rPr lang="ko-KR" altLang="en-US" sz="1600" b="1" dirty="0">
                <a:latin typeface="Malgun Gothic"/>
                <a:ea typeface="Malgun Gothic"/>
              </a:rPr>
              <a:t>거짓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en-US" altLang="ko-KR" sz="1600" b="1" dirty="0" err="1">
                <a:latin typeface="Malgun Gothic"/>
              </a:rPr>
              <a:t>document.write</a:t>
            </a:r>
            <a:r>
              <a:rPr lang="en-US" altLang="ko-KR" sz="1600" b="1" dirty="0">
                <a:latin typeface="Malgun Gothic"/>
              </a:rPr>
              <a:t>(</a:t>
            </a:r>
            <a:r>
              <a:rPr lang="en-US" altLang="ko-KR" sz="1600" b="1" dirty="0" err="1">
                <a:latin typeface="Malgun Gothic"/>
              </a:rPr>
              <a:t>typeof</a:t>
            </a:r>
            <a:r>
              <a:rPr lang="en-US" altLang="ko-KR" sz="1600" b="1" dirty="0">
                <a:latin typeface="Malgun Gothic"/>
              </a:rPr>
              <a:t> [1,2,3]+"&lt;</a:t>
            </a:r>
            <a:r>
              <a:rPr lang="en-US" altLang="ko-KR" sz="1600" b="1" dirty="0" err="1">
                <a:latin typeface="Malgun Gothic"/>
              </a:rPr>
              <a:t>br</a:t>
            </a:r>
            <a:r>
              <a:rPr lang="en-US" altLang="ko-KR" sz="1600" b="1" dirty="0">
                <a:latin typeface="Malgun Gothic"/>
              </a:rPr>
              <a:t> /&gt;"); //object </a:t>
            </a:r>
            <a:r>
              <a:rPr lang="ko-KR" altLang="en-US" sz="1600" b="1" dirty="0">
                <a:latin typeface="Malgun Gothic"/>
                <a:ea typeface="Malgun Gothic"/>
              </a:rPr>
              <a:t>배열</a:t>
            </a:r>
            <a:endParaRPr lang="en-US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//object : </a:t>
            </a:r>
            <a:r>
              <a:rPr lang="ko-KR" altLang="en-US" sz="1600" b="1" dirty="0">
                <a:latin typeface="Malgun Gothic"/>
                <a:ea typeface="Malgun Gothic"/>
              </a:rPr>
              <a:t>데이터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속성과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값을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이루어짐</a:t>
            </a:r>
            <a:r>
              <a:rPr lang="en-US" altLang="ko-KR" sz="1600" b="1" dirty="0">
                <a:latin typeface="Malgun Gothic"/>
              </a:rPr>
              <a:t> {</a:t>
            </a:r>
            <a:r>
              <a:rPr lang="ko-KR" altLang="en-US" sz="1600" b="1" dirty="0">
                <a:latin typeface="Malgun Gothic"/>
                <a:ea typeface="Malgun Gothic"/>
              </a:rPr>
              <a:t>이름</a:t>
            </a:r>
            <a:r>
              <a:rPr lang="en-US" altLang="ko-KR" sz="1600" b="1" dirty="0">
                <a:latin typeface="Malgun Gothic"/>
              </a:rPr>
              <a:t>,</a:t>
            </a:r>
            <a:r>
              <a:rPr lang="ko-KR" altLang="en-US" sz="1600" b="1" dirty="0">
                <a:latin typeface="Malgun Gothic"/>
                <a:ea typeface="Malgun Gothic"/>
              </a:rPr>
              <a:t>값</a:t>
            </a:r>
            <a:r>
              <a:rPr lang="en-US" altLang="ko-KR" sz="1600" b="1" dirty="0">
                <a:latin typeface="Malgun Gothic"/>
              </a:rPr>
              <a:t>}</a:t>
            </a:r>
            <a:endParaRPr lang="en-US" b="1">
              <a:latin typeface="Malgun Gothic"/>
              <a:ea typeface="Malgun Gothic"/>
            </a:endParaRPr>
          </a:p>
          <a:p>
            <a:r>
              <a:rPr lang="en-US" altLang="ko-KR" sz="1600" b="1" dirty="0" err="1">
                <a:latin typeface="Malgun Gothic"/>
              </a:rPr>
              <a:t>document.write</a:t>
            </a:r>
            <a:r>
              <a:rPr lang="en-US" altLang="ko-KR" sz="1600" b="1" dirty="0">
                <a:latin typeface="Malgun Gothic"/>
              </a:rPr>
              <a:t>(</a:t>
            </a:r>
            <a:r>
              <a:rPr lang="en-US" altLang="ko-KR" sz="1600" b="1" dirty="0" err="1">
                <a:latin typeface="Malgun Gothic"/>
              </a:rPr>
              <a:t>typeof</a:t>
            </a:r>
            <a:r>
              <a:rPr lang="en-US" altLang="ko-KR" sz="1600" b="1" dirty="0">
                <a:latin typeface="Malgun Gothic"/>
              </a:rPr>
              <a:t> {name:'</a:t>
            </a:r>
            <a:r>
              <a:rPr lang="ko-KR" altLang="en-US" sz="1600" b="1" dirty="0">
                <a:latin typeface="Malgun Gothic"/>
                <a:ea typeface="Malgun Gothic"/>
              </a:rPr>
              <a:t>홍길동</a:t>
            </a:r>
            <a:r>
              <a:rPr lang="en-US" altLang="ko-KR" sz="1600" b="1" dirty="0">
                <a:latin typeface="Malgun Gothic"/>
              </a:rPr>
              <a:t>', age:25}+"&lt;</a:t>
            </a:r>
            <a:r>
              <a:rPr lang="en-US" altLang="ko-KR" sz="1600" b="1" dirty="0" err="1">
                <a:latin typeface="Malgun Gothic"/>
              </a:rPr>
              <a:t>br</a:t>
            </a:r>
            <a:r>
              <a:rPr lang="en-US" altLang="ko-KR" sz="1600" b="1" dirty="0">
                <a:latin typeface="Malgun Gothic"/>
              </a:rPr>
              <a:t> /&gt;"); //object </a:t>
            </a:r>
            <a:r>
              <a:rPr lang="en-US" altLang="ko-KR" sz="1600" b="1" dirty="0" err="1">
                <a:latin typeface="Malgun Gothic"/>
              </a:rPr>
              <a:t>document.write</a:t>
            </a:r>
            <a:r>
              <a:rPr lang="en-US" altLang="ko-KR" sz="1600" b="1" dirty="0">
                <a:latin typeface="Malgun Gothic"/>
              </a:rPr>
              <a:t>(</a:t>
            </a:r>
            <a:r>
              <a:rPr lang="en-US" altLang="ko-KR" sz="1600" b="1" dirty="0" err="1">
                <a:latin typeface="Malgun Gothic"/>
              </a:rPr>
              <a:t>typeof</a:t>
            </a:r>
            <a:r>
              <a:rPr lang="en-US" altLang="ko-KR" sz="1600" b="1" dirty="0">
                <a:latin typeface="Malgun Gothic"/>
              </a:rPr>
              <a:t> num+"&lt;</a:t>
            </a:r>
            <a:r>
              <a:rPr lang="en-US" altLang="ko-KR" sz="1600" b="1" dirty="0" err="1">
                <a:latin typeface="Malgun Gothic"/>
              </a:rPr>
              <a:t>br</a:t>
            </a:r>
            <a:r>
              <a:rPr lang="en-US" altLang="ko-KR" sz="1600" b="1" dirty="0">
                <a:latin typeface="Malgun Gothic"/>
              </a:rPr>
              <a:t> /&gt;"); //undefined </a:t>
            </a:r>
            <a:r>
              <a:rPr lang="ko-KR" altLang="en-US" sz="1600" b="1" dirty="0">
                <a:latin typeface="Malgun Gothic"/>
                <a:ea typeface="Malgun Gothic"/>
              </a:rPr>
              <a:t>정해지지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않음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en-US" altLang="ko-KR" sz="1600" b="1" dirty="0" err="1">
                <a:latin typeface="Malgun Gothic"/>
              </a:rPr>
              <a:t>document.write</a:t>
            </a:r>
            <a:r>
              <a:rPr lang="en-US" altLang="ko-KR" sz="1600" b="1" dirty="0">
                <a:latin typeface="Malgun Gothic"/>
              </a:rPr>
              <a:t>(</a:t>
            </a:r>
            <a:r>
              <a:rPr lang="en-US" altLang="ko-KR" sz="1600" b="1" dirty="0" err="1">
                <a:latin typeface="Malgun Gothic"/>
              </a:rPr>
              <a:t>typeof</a:t>
            </a:r>
            <a:r>
              <a:rPr lang="en-US" altLang="ko-KR" sz="1600" b="1" dirty="0">
                <a:latin typeface="Malgun Gothic"/>
              </a:rPr>
              <a:t> obj+"&lt;</a:t>
            </a:r>
            <a:r>
              <a:rPr lang="en-US" altLang="ko-KR" sz="1600" b="1" dirty="0" err="1">
                <a:latin typeface="Malgun Gothic"/>
              </a:rPr>
              <a:t>br</a:t>
            </a:r>
            <a:r>
              <a:rPr lang="en-US" altLang="ko-KR" sz="1600" b="1" dirty="0">
                <a:latin typeface="Malgun Gothic"/>
              </a:rPr>
              <a:t> /&gt;"); //obj </a:t>
            </a:r>
            <a:r>
              <a:rPr lang="ko-KR" altLang="en-US" sz="1600" b="1" dirty="0">
                <a:latin typeface="Malgun Gothic"/>
                <a:ea typeface="Malgun Gothic"/>
              </a:rPr>
              <a:t>최상위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객체</a:t>
            </a:r>
            <a:endParaRPr lang="en-US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&lt;/script&gt;</a:t>
            </a:r>
            <a:endParaRPr lang="en-US" b="1">
              <a:latin typeface="Malgun Gothic"/>
              <a:ea typeface="Malgun Gothic"/>
            </a:endParaRPr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0D4A105-439A-CAF9-5470-C59F2A46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673" y="2436710"/>
            <a:ext cx="2743200" cy="32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127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534" y="378596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2000" b="1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566" y="590383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2000" b="1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1866" y="590383"/>
            <a:ext cx="3054477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800" b="1" dirty="0" err="1">
                <a:latin typeface="Malgun Gothic"/>
                <a:ea typeface="Malgun Gothic"/>
              </a:rPr>
              <a:t>Javascript</a:t>
            </a:r>
            <a:r>
              <a:rPr lang="ko-KR" altLang="en-US" sz="2800" b="1" dirty="0">
                <a:latin typeface="Malgun Gothic"/>
                <a:ea typeface="Malgun Gothic"/>
              </a:rPr>
              <a:t> </a:t>
            </a:r>
            <a:r>
              <a:rPr lang="ko-KR" altLang="en-US" sz="2800" b="1" dirty="0" err="1">
                <a:latin typeface="Malgun Gothic"/>
                <a:ea typeface="Malgun Gothic"/>
              </a:rPr>
              <a:t>event</a:t>
            </a:r>
            <a:endParaRPr lang="ko-KR" altLang="en-US" sz="2800" b="1" dirty="0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6895213" y="1117084"/>
            <a:ext cx="1300356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000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3EB05-B729-5638-B6DF-FB30729D4594}"/>
              </a:ext>
            </a:extLst>
          </p:cNvPr>
          <p:cNvSpPr txBox="1"/>
          <p:nvPr/>
        </p:nvSpPr>
        <p:spPr>
          <a:xfrm>
            <a:off x="781627" y="2259447"/>
            <a:ext cx="54101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Malgun Gothic"/>
                <a:ea typeface="+mn-lt"/>
                <a:cs typeface="+mn-lt"/>
              </a:rPr>
              <a:t>큰 </a:t>
            </a:r>
            <a:r>
              <a:rPr lang="en-US" sz="1500" dirty="0" err="1">
                <a:latin typeface="Malgun Gothic"/>
                <a:ea typeface="+mn-lt"/>
                <a:cs typeface="+mn-lt"/>
              </a:rPr>
              <a:t>따옴표</a:t>
            </a:r>
            <a:r>
              <a:rPr lang="en-US" sz="1500" dirty="0">
                <a:latin typeface="Malgun Gothic"/>
                <a:ea typeface="+mn-lt"/>
                <a:cs typeface="+mn-lt"/>
              </a:rPr>
              <a:t> </a:t>
            </a:r>
            <a:r>
              <a:rPr lang="en-US" sz="1500" dirty="0" err="1">
                <a:latin typeface="Malgun Gothic"/>
                <a:ea typeface="+mn-lt"/>
                <a:cs typeface="+mn-lt"/>
              </a:rPr>
              <a:t>안에</a:t>
            </a:r>
            <a:r>
              <a:rPr lang="en-US" sz="1500" dirty="0">
                <a:latin typeface="Malgun Gothic"/>
                <a:ea typeface="+mn-lt"/>
                <a:cs typeface="+mn-lt"/>
              </a:rPr>
              <a:t> </a:t>
            </a:r>
            <a:r>
              <a:rPr lang="en-US" sz="1500" dirty="0" err="1">
                <a:latin typeface="Malgun Gothic"/>
                <a:ea typeface="+mn-lt"/>
                <a:cs typeface="+mn-lt"/>
              </a:rPr>
              <a:t>작은</a:t>
            </a:r>
            <a:r>
              <a:rPr lang="en-US" sz="1500" dirty="0">
                <a:latin typeface="Malgun Gothic"/>
                <a:ea typeface="+mn-lt"/>
                <a:cs typeface="+mn-lt"/>
              </a:rPr>
              <a:t> </a:t>
            </a:r>
            <a:r>
              <a:rPr lang="en-US" sz="1500" dirty="0" err="1">
                <a:latin typeface="Malgun Gothic"/>
                <a:ea typeface="+mn-lt"/>
                <a:cs typeface="+mn-lt"/>
              </a:rPr>
              <a:t>따옴표를</a:t>
            </a:r>
            <a:r>
              <a:rPr lang="en-US" altLang="ko-KR" sz="15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dirty="0" err="1">
                <a:latin typeface="Malgun Gothic"/>
                <a:ea typeface="Malgun Gothic"/>
                <a:cs typeface="+mn-lt"/>
              </a:rPr>
              <a:t>써야된다</a:t>
            </a:r>
            <a:r>
              <a:rPr lang="en-US" sz="1500" dirty="0">
                <a:latin typeface="Malgun Gothic"/>
                <a:ea typeface="+mn-lt"/>
                <a:cs typeface="+mn-lt"/>
              </a:rPr>
              <a:t>.</a:t>
            </a:r>
            <a:endParaRPr lang="ko-KR" altLang="en-US" sz="1500" dirty="0">
              <a:latin typeface="Malgun Gothic"/>
              <a:ea typeface="Malgun Gothic"/>
            </a:endParaRPr>
          </a:p>
          <a:p>
            <a:r>
              <a:rPr lang="en-US" sz="1500" dirty="0" err="1">
                <a:latin typeface="Malgun Gothic"/>
                <a:ea typeface="+mn-lt"/>
                <a:cs typeface="+mn-lt"/>
              </a:rPr>
              <a:t>this는</a:t>
            </a:r>
            <a:r>
              <a:rPr lang="en-US" sz="1500" dirty="0">
                <a:latin typeface="Malgun Gothic"/>
                <a:ea typeface="+mn-lt"/>
                <a:cs typeface="+mn-lt"/>
              </a:rPr>
              <a:t> </a:t>
            </a:r>
            <a:r>
              <a:rPr lang="en-US" sz="1500" dirty="0" err="1">
                <a:latin typeface="Malgun Gothic"/>
                <a:ea typeface="+mn-lt"/>
                <a:cs typeface="+mn-lt"/>
              </a:rPr>
              <a:t>현재</a:t>
            </a:r>
            <a:r>
              <a:rPr lang="en-US" sz="1500" dirty="0">
                <a:latin typeface="Malgun Gothic"/>
                <a:ea typeface="+mn-lt"/>
                <a:cs typeface="+mn-lt"/>
              </a:rPr>
              <a:t> </a:t>
            </a:r>
            <a:r>
              <a:rPr lang="en-US" sz="1500" dirty="0" err="1">
                <a:latin typeface="Malgun Gothic"/>
                <a:ea typeface="+mn-lt"/>
                <a:cs typeface="+mn-lt"/>
              </a:rPr>
              <a:t>img태그를</a:t>
            </a:r>
            <a:r>
              <a:rPr lang="en-US" sz="1500" dirty="0">
                <a:latin typeface="Malgun Gothic"/>
                <a:ea typeface="+mn-lt"/>
                <a:cs typeface="+mn-lt"/>
              </a:rPr>
              <a:t> </a:t>
            </a:r>
            <a:r>
              <a:rPr lang="en-US" sz="1500" dirty="0" err="1">
                <a:latin typeface="Malgun Gothic"/>
                <a:ea typeface="+mn-lt"/>
                <a:cs typeface="+mn-lt"/>
              </a:rPr>
              <a:t>가리키는</a:t>
            </a:r>
            <a:r>
              <a:rPr lang="en-US" altLang="ko-KR" sz="1500" dirty="0">
                <a:latin typeface="Malgun Gothic"/>
                <a:ea typeface="+mn-lt"/>
                <a:cs typeface="+mn-lt"/>
              </a:rPr>
              <a:t> </a:t>
            </a:r>
            <a:r>
              <a:rPr lang="en-US" sz="1500" dirty="0" err="1">
                <a:latin typeface="Malgun Gothic"/>
                <a:ea typeface="+mn-lt"/>
                <a:cs typeface="+mn-lt"/>
              </a:rPr>
              <a:t>자바스크립트</a:t>
            </a:r>
            <a:r>
              <a:rPr lang="en-US" sz="15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dirty="0">
                <a:latin typeface="Malgun Gothic"/>
                <a:ea typeface="Malgun Gothic"/>
                <a:cs typeface="+mn-lt"/>
              </a:rPr>
              <a:t>키워드이다</a:t>
            </a:r>
            <a:endParaRPr lang="en-US" sz="1500">
              <a:latin typeface="Malgun Gothic"/>
              <a:ea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354CC-6BB5-6D17-D84B-A6F3ACDC8EE8}"/>
              </a:ext>
            </a:extLst>
          </p:cNvPr>
          <p:cNvSpPr txBox="1"/>
          <p:nvPr/>
        </p:nvSpPr>
        <p:spPr>
          <a:xfrm>
            <a:off x="781627" y="1358900"/>
            <a:ext cx="4913745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b="1" dirty="0">
                <a:latin typeface="Malgun Gothic"/>
                <a:ea typeface="Malgun Gothic"/>
              </a:rPr>
              <a:t>특징</a:t>
            </a:r>
            <a:endParaRPr lang="en-US" altLang="ko-KR" sz="1500" b="1">
              <a:latin typeface="Malgun Gothic"/>
              <a:ea typeface="Malgun Gothic"/>
            </a:endParaRPr>
          </a:p>
          <a:p>
            <a:r>
              <a:rPr lang="en-US" altLang="ko-KR" sz="1500" dirty="0">
                <a:latin typeface="Malgun Gothic"/>
              </a:rPr>
              <a:t>&lt;head&gt;&lt;/head&gt;</a:t>
            </a:r>
            <a:r>
              <a:rPr lang="ko-KR" altLang="en-US" sz="1500" dirty="0">
                <a:latin typeface="Malgun Gothic"/>
                <a:ea typeface="Malgun Gothic"/>
              </a:rPr>
              <a:t>나</a:t>
            </a:r>
            <a:r>
              <a:rPr lang="en-US" altLang="ko-KR" sz="1500" dirty="0">
                <a:latin typeface="Malgun Gothic"/>
              </a:rPr>
              <a:t> &lt;body&gt;&lt;/body&gt; </a:t>
            </a:r>
            <a:r>
              <a:rPr lang="ko-KR" altLang="en-US" sz="1500" dirty="0">
                <a:latin typeface="Malgun Gothic"/>
                <a:ea typeface="Malgun Gothic"/>
              </a:rPr>
              <a:t>내</a:t>
            </a:r>
            <a:endParaRPr lang="en-US" altLang="ko-KR" sz="1500">
              <a:latin typeface="Malgun Gothic"/>
              <a:ea typeface="Malgun Gothic"/>
            </a:endParaRPr>
          </a:p>
          <a:p>
            <a:r>
              <a:rPr lang="ko-KR" altLang="en-US" sz="1500" dirty="0">
                <a:latin typeface="Malgun Gothic"/>
                <a:ea typeface="Malgun Gothic"/>
              </a:rPr>
              <a:t>어디든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가능</a:t>
            </a:r>
            <a:r>
              <a:rPr lang="en-US" altLang="ko-KR" sz="1500" dirty="0">
                <a:latin typeface="Malgun Gothic"/>
              </a:rPr>
              <a:t> , </a:t>
            </a:r>
            <a:r>
              <a:rPr lang="ko-KR" altLang="en-US" sz="1500" dirty="0">
                <a:latin typeface="Malgun Gothic"/>
                <a:ea typeface="Malgun Gothic"/>
              </a:rPr>
              <a:t>웹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페이지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내에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여러 번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삽입</a:t>
            </a:r>
            <a:r>
              <a:rPr lang="en-US" altLang="ko-KR" sz="1500" dirty="0">
                <a:latin typeface="Malgun Gothic"/>
              </a:rPr>
              <a:t> </a:t>
            </a:r>
            <a:r>
              <a:rPr lang="ko-KR" altLang="en-US" sz="1500" dirty="0">
                <a:latin typeface="Malgun Gothic"/>
                <a:ea typeface="Malgun Gothic"/>
              </a:rPr>
              <a:t>가능</a:t>
            </a:r>
            <a:endParaRPr lang="en-US" altLang="ko-KR" sz="1500">
              <a:latin typeface="Malgun Gothic"/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3EBE7-7925-7752-31A0-F29BA2F43A2D}"/>
              </a:ext>
            </a:extLst>
          </p:cNvPr>
          <p:cNvSpPr txBox="1"/>
          <p:nvPr/>
        </p:nvSpPr>
        <p:spPr>
          <a:xfrm>
            <a:off x="816264" y="3183082"/>
            <a:ext cx="576810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Malgun Gothic"/>
              </a:rPr>
              <a:t>&lt;h3&gt;</a:t>
            </a:r>
            <a:r>
              <a:rPr lang="ko-KR" altLang="en-US" sz="1400" b="1" dirty="0">
                <a:latin typeface="Malgun Gothic"/>
                <a:ea typeface="Malgun Gothic"/>
              </a:rPr>
              <a:t>마우스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올려보세요</a:t>
            </a:r>
            <a:r>
              <a:rPr lang="en-US" altLang="ko-KR" sz="1400" b="1" dirty="0">
                <a:latin typeface="Malgun Gothic"/>
              </a:rPr>
              <a:t>&lt;/h3&gt;</a:t>
            </a:r>
            <a:endParaRPr lang="ko-KR" altLang="en-US" sz="1400" b="1" dirty="0">
              <a:latin typeface="Malgun Gothic"/>
              <a:ea typeface="Malgun Gothic"/>
            </a:endParaRPr>
          </a:p>
          <a:p>
            <a:r>
              <a:rPr lang="en-US" altLang="ko-KR" sz="1400" b="1" dirty="0">
                <a:latin typeface="Malgun Gothic"/>
              </a:rPr>
              <a:t>&lt;!-- </a:t>
            </a:r>
            <a:r>
              <a:rPr lang="ko-KR" altLang="en-US" sz="1400" b="1" dirty="0">
                <a:latin typeface="Malgun Gothic"/>
                <a:ea typeface="Malgun Gothic"/>
              </a:rPr>
              <a:t>마우스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이벤트</a:t>
            </a:r>
            <a:r>
              <a:rPr lang="en-US" altLang="ko-KR" sz="1400" b="1" dirty="0">
                <a:latin typeface="Malgun Gothic"/>
              </a:rPr>
              <a:t>, </a:t>
            </a:r>
            <a:r>
              <a:rPr lang="ko-KR" altLang="en-US" sz="1400" b="1" dirty="0">
                <a:latin typeface="Malgun Gothic"/>
                <a:ea typeface="Malgun Gothic"/>
              </a:rPr>
              <a:t>마우스가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이미지에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이동하면</a:t>
            </a:r>
            <a:endParaRPr lang="en-US" sz="1400" b="1">
              <a:latin typeface="Malgun Gothic"/>
              <a:ea typeface="Malgun Gothic"/>
            </a:endParaRPr>
          </a:p>
          <a:p>
            <a:r>
              <a:rPr lang="ko-KR" altLang="en-US" sz="1400" b="1" dirty="0">
                <a:latin typeface="Malgun Gothic"/>
                <a:ea typeface="Malgun Gothic"/>
              </a:rPr>
              <a:t>이벤트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실행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초기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이미지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</a:rPr>
              <a:t>지정</a:t>
            </a:r>
            <a:r>
              <a:rPr lang="en-US" altLang="ko-KR" sz="1400" b="1" dirty="0">
                <a:latin typeface="Malgun Gothic"/>
              </a:rPr>
              <a:t> --&gt;</a:t>
            </a:r>
            <a:endParaRPr lang="en-US" sz="1400" b="1">
              <a:latin typeface="Malgun Gothic"/>
              <a:ea typeface="Malgun Gothic"/>
            </a:endParaRPr>
          </a:p>
          <a:p>
            <a:r>
              <a:rPr lang="en-US" altLang="ko-KR" sz="1400" b="1" dirty="0">
                <a:latin typeface="Malgun Gothic"/>
              </a:rPr>
              <a:t>&lt;</a:t>
            </a:r>
            <a:r>
              <a:rPr lang="en-US" altLang="ko-KR" sz="1400" b="1" dirty="0" err="1">
                <a:latin typeface="Malgun Gothic"/>
              </a:rPr>
              <a:t>img</a:t>
            </a:r>
            <a:r>
              <a:rPr lang="en-US" altLang="ko-KR" sz="1400" b="1" dirty="0">
                <a:latin typeface="Malgun Gothic"/>
              </a:rPr>
              <a:t> </a:t>
            </a:r>
            <a:r>
              <a:rPr lang="en-US" altLang="ko-KR" sz="1400" b="1" dirty="0" err="1">
                <a:latin typeface="Malgun Gothic"/>
              </a:rPr>
              <a:t>src</a:t>
            </a:r>
            <a:r>
              <a:rPr lang="en-US" altLang="ko-KR" sz="1400" b="1" dirty="0">
                <a:latin typeface="Malgun Gothic"/>
              </a:rPr>
              <a:t>="/media/bibimbab.jpg" alt="</a:t>
            </a:r>
            <a:r>
              <a:rPr lang="ko-KR" altLang="en-US" sz="1400" b="1" dirty="0">
                <a:latin typeface="Malgun Gothic"/>
                <a:ea typeface="Malgun Gothic"/>
              </a:rPr>
              <a:t>이미지</a:t>
            </a:r>
            <a:r>
              <a:rPr lang="en-US" altLang="ko-KR" sz="1400" b="1" dirty="0">
                <a:latin typeface="Malgun Gothic"/>
              </a:rPr>
              <a:t>" </a:t>
            </a:r>
            <a:r>
              <a:rPr lang="en-US" altLang="ko-KR" sz="1400" b="1" dirty="0" err="1">
                <a:latin typeface="Malgun Gothic"/>
              </a:rPr>
              <a:t>onmouseover</a:t>
            </a:r>
            <a:r>
              <a:rPr lang="en-US" altLang="ko-KR" sz="1400" b="1" dirty="0">
                <a:latin typeface="Malgun Gothic"/>
              </a:rPr>
              <a:t>="</a:t>
            </a:r>
            <a:r>
              <a:rPr lang="en-US" altLang="ko-KR" sz="1400" b="1" dirty="0" err="1">
                <a:latin typeface="Malgun Gothic"/>
              </a:rPr>
              <a:t>this.src</a:t>
            </a:r>
            <a:r>
              <a:rPr lang="en-US" altLang="ko-KR" sz="1400" b="1" dirty="0">
                <a:latin typeface="Malgun Gothic"/>
              </a:rPr>
              <a:t>='/media/spongbob.png'" </a:t>
            </a:r>
            <a:r>
              <a:rPr lang="en-US" altLang="ko-KR" sz="1400" b="1" dirty="0" err="1">
                <a:latin typeface="Malgun Gothic"/>
              </a:rPr>
              <a:t>onmouseout</a:t>
            </a:r>
            <a:r>
              <a:rPr lang="en-US" altLang="ko-KR" sz="1400" b="1" dirty="0">
                <a:latin typeface="Malgun Gothic"/>
              </a:rPr>
              <a:t>="</a:t>
            </a:r>
            <a:r>
              <a:rPr lang="en-US" altLang="ko-KR" sz="1400" b="1" dirty="0" err="1">
                <a:latin typeface="Malgun Gothic"/>
              </a:rPr>
              <a:t>this.src</a:t>
            </a:r>
            <a:r>
              <a:rPr lang="en-US" altLang="ko-KR" sz="1400" b="1" dirty="0">
                <a:latin typeface="Malgun Gothic"/>
              </a:rPr>
              <a:t>='/media/sushi.jpg'" /&gt;</a:t>
            </a:r>
            <a:endParaRPr lang="en-US" sz="1400" b="1">
              <a:latin typeface="Malgun Gothic"/>
              <a:ea typeface="Malgun Gothic"/>
            </a:endParaRPr>
          </a:p>
        </p:txBody>
      </p:sp>
      <p:pic>
        <p:nvPicPr>
          <p:cNvPr id="8" name="그림 9" descr="음식, 그릇, 야채이(가) 표시된 사진&#10;&#10;자동 생성된 설명">
            <a:extLst>
              <a:ext uri="{FF2B5EF4-FFF2-40B4-BE49-F238E27FC236}">
                <a16:creationId xmlns:a16="http://schemas.microsoft.com/office/drawing/2014/main" id="{54C1A20C-452E-6FCE-567F-E5E3D4BD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946" y="1673229"/>
            <a:ext cx="2743200" cy="2206904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13F0AFCA-276B-CF36-461A-DEE1C10C0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90" y="3673835"/>
            <a:ext cx="2743200" cy="1888693"/>
          </a:xfrm>
          <a:prstGeom prst="rect">
            <a:avLst/>
          </a:prstGeom>
        </p:spPr>
      </p:pic>
      <p:pic>
        <p:nvPicPr>
          <p:cNvPr id="11" name="그림 12" descr="텍스트, 음식, 그릇, 먹힌이(가) 표시된 사진&#10;&#10;자동 생성된 설명">
            <a:extLst>
              <a:ext uri="{FF2B5EF4-FFF2-40B4-BE49-F238E27FC236}">
                <a16:creationId xmlns:a16="http://schemas.microsoft.com/office/drawing/2014/main" id="{715E5862-A1E8-96BA-23D0-3FA321E8C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82" y="3676373"/>
            <a:ext cx="2743200" cy="2345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CC140C-9E34-E653-CDE4-2AEA2483EF55}"/>
              </a:ext>
            </a:extLst>
          </p:cNvPr>
          <p:cNvSpPr txBox="1"/>
          <p:nvPr/>
        </p:nvSpPr>
        <p:spPr>
          <a:xfrm>
            <a:off x="8269123" y="1532721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최초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F7333-EDD0-24F6-8061-2FE57BB7F5BB}"/>
              </a:ext>
            </a:extLst>
          </p:cNvPr>
          <p:cNvSpPr txBox="1"/>
          <p:nvPr/>
        </p:nvSpPr>
        <p:spPr>
          <a:xfrm>
            <a:off x="6225577" y="3362676"/>
            <a:ext cx="1487010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 err="1">
                <a:latin typeface="Malgun Gothic"/>
                <a:ea typeface="Malgun Gothic"/>
              </a:rPr>
              <a:t>moseover시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DE158-4E5E-E661-84FA-5B5F5EA49251}"/>
              </a:ext>
            </a:extLst>
          </p:cNvPr>
          <p:cNvSpPr txBox="1"/>
          <p:nvPr/>
        </p:nvSpPr>
        <p:spPr>
          <a:xfrm>
            <a:off x="9279350" y="3281858"/>
            <a:ext cx="1377300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 err="1">
                <a:latin typeface="Malgun Gothic"/>
                <a:ea typeface="Malgun Gothic"/>
              </a:rPr>
              <a:t>moseout시</a:t>
            </a:r>
          </a:p>
        </p:txBody>
      </p:sp>
    </p:spTree>
    <p:extLst>
      <p:ext uri="{BB962C8B-B14F-4D97-AF65-F5344CB8AC3E}">
        <p14:creationId xmlns:p14="http://schemas.microsoft.com/office/powerpoint/2010/main" val="3322970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5976747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19880" y="332613"/>
            <a:ext cx="3952240" cy="792099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15865" y="494347"/>
            <a:ext cx="2232279" cy="541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>
                <a:solidFill>
                  <a:schemeClr val="lt1"/>
                </a:solidFill>
                <a:latin typeface="맑은 고딕"/>
                <a:ea typeface="맑은 고딕"/>
              </a:rPr>
              <a:t>정리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0872" y="2517838"/>
            <a:ext cx="10612721" cy="12464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dirty="0">
                <a:latin typeface="맑은 고딕"/>
                <a:ea typeface="맑은 고딕"/>
              </a:rPr>
              <a:t>1. CSS </a:t>
            </a:r>
            <a:r>
              <a:rPr lang="en-US" altLang="ko-KR" sz="2500" dirty="0" err="1">
                <a:latin typeface="맑은 고딕"/>
                <a:ea typeface="맑은 고딕"/>
              </a:rPr>
              <a:t>속성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중에서</a:t>
            </a:r>
            <a:r>
              <a:rPr lang="en-US" altLang="ko-KR" sz="2500" dirty="0">
                <a:latin typeface="맑은 고딕"/>
                <a:ea typeface="맑은 고딕"/>
              </a:rPr>
              <a:t> max-width/min-</a:t>
            </a:r>
            <a:r>
              <a:rPr lang="en-US" altLang="ko-KR" sz="2500" dirty="0" err="1">
                <a:latin typeface="맑은 고딕"/>
                <a:ea typeface="맑은 고딕"/>
              </a:rPr>
              <a:t>width에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대해서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이해를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하였습니다</a:t>
            </a:r>
            <a:endParaRPr lang="en-US" altLang="ko-KR" sz="2500" dirty="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2500" dirty="0">
                <a:latin typeface="맑은 고딕"/>
                <a:ea typeface="맑은 고딕"/>
              </a:rPr>
              <a:t>2. animation </a:t>
            </a:r>
            <a:r>
              <a:rPr lang="en-US" altLang="ko-KR" sz="2500" dirty="0" err="1">
                <a:latin typeface="맑은 고딕"/>
                <a:ea typeface="맑은 고딕"/>
              </a:rPr>
              <a:t>의미에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대해서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알게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 err="1">
                <a:latin typeface="맑은 고딕"/>
                <a:ea typeface="맑은 고딕"/>
              </a:rPr>
              <a:t>되었습니다</a:t>
            </a:r>
            <a:r>
              <a:rPr lang="en-US" altLang="ko-KR" sz="25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2500" dirty="0">
                <a:latin typeface="맑은 고딕"/>
                <a:ea typeface="맑은 고딕"/>
              </a:rPr>
              <a:t>3.</a:t>
            </a:r>
            <a:r>
              <a:rPr lang="ko-KR" altLang="en-US" sz="2500" dirty="0">
                <a:latin typeface="맑은 고딕"/>
                <a:ea typeface="맑은 고딕"/>
              </a:rPr>
              <a:t> </a:t>
            </a:r>
            <a:r>
              <a:rPr lang="en-US" altLang="ko-KR" sz="2500" dirty="0">
                <a:latin typeface="맑은 고딕"/>
                <a:ea typeface="맑은 고딕"/>
              </a:rPr>
              <a:t>semantic </a:t>
            </a:r>
            <a:r>
              <a:rPr lang="ko-KR" altLang="en-US" sz="2500" dirty="0">
                <a:latin typeface="맑은 고딕"/>
                <a:ea typeface="맑은 고딕"/>
              </a:rPr>
              <a:t>태그 및 속성에 대해서 공부하였습니다</a:t>
            </a:r>
            <a:r>
              <a:rPr lang="en-US" altLang="ko-KR" sz="2500" dirty="0">
                <a:latin typeface="맑은 고딕"/>
                <a:ea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2112" y="1356392"/>
            <a:ext cx="4007403" cy="4924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300" dirty="0">
                <a:latin typeface="Malgun Gothic"/>
                <a:ea typeface="Malgun Gothic"/>
                <a:cs typeface="+mn-lt"/>
              </a:rPr>
              <a:t>지정된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dirty="0">
                <a:latin typeface="Malgun Gothic"/>
                <a:ea typeface="Malgun Gothic"/>
                <a:cs typeface="+mn-lt"/>
              </a:rPr>
              <a:t>시작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동작부터</a:t>
            </a:r>
            <a:r>
              <a:rPr lang="en-US" sz="1300" dirty="0">
                <a:latin typeface="Malgun Gothic"/>
                <a:ea typeface="+mn-lt"/>
                <a:cs typeface="+mn-lt"/>
              </a:rPr>
              <a:t> 끝 </a:t>
            </a:r>
            <a:r>
              <a:rPr lang="ko-KR" altLang="en-US" sz="1300" dirty="0">
                <a:latin typeface="Malgun Gothic"/>
                <a:ea typeface="Malgun Gothic"/>
                <a:cs typeface="+mn-lt"/>
              </a:rPr>
              <a:t>동작을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dirty="0">
                <a:latin typeface="Malgun Gothic"/>
                <a:ea typeface="Malgun Gothic"/>
                <a:cs typeface="+mn-lt"/>
              </a:rPr>
              <a:t>지정된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dirty="0">
                <a:latin typeface="Malgun Gothic"/>
                <a:ea typeface="Malgun Gothic"/>
                <a:cs typeface="+mn-lt"/>
              </a:rPr>
              <a:t>시작동안</a:t>
            </a:r>
            <a:endParaRPr lang="ko-KR" sz="1300" dirty="0">
              <a:latin typeface="Malgun Gothic"/>
              <a:ea typeface="Malgun Gothic"/>
              <a:cs typeface="Times New Roman"/>
            </a:endParaRPr>
          </a:p>
          <a:p>
            <a:pPr>
              <a:defRPr/>
            </a:pPr>
            <a:r>
              <a:rPr lang="ko-KR" altLang="en-US" sz="1300" dirty="0">
                <a:latin typeface="Malgun Gothic"/>
                <a:ea typeface="Malgun Gothic"/>
                <a:cs typeface="+mn-lt"/>
              </a:rPr>
              <a:t>동작하며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1300" dirty="0">
                <a:latin typeface="Malgun Gothic"/>
                <a:ea typeface="Malgun Gothic"/>
                <a:cs typeface="+mn-lt"/>
              </a:rPr>
              <a:t>지정된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dirty="0">
                <a:latin typeface="Malgun Gothic"/>
                <a:ea typeface="Malgun Gothic"/>
                <a:cs typeface="+mn-lt"/>
              </a:rPr>
              <a:t>횟수만큼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dirty="0">
                <a:latin typeface="Malgun Gothic"/>
                <a:ea typeface="Malgun Gothic"/>
                <a:cs typeface="+mn-lt"/>
              </a:rPr>
              <a:t>반복</a:t>
            </a:r>
            <a:endParaRPr lang="ko-KR" sz="130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500" b="1" dirty="0">
                <a:latin typeface="Malgun Gothic"/>
                <a:ea typeface="+mn-lt"/>
                <a:cs typeface="+mn-lt"/>
              </a:rPr>
              <a:t>Transform(</a:t>
            </a:r>
            <a:r>
              <a:rPr lang="ko-KR" altLang="en-US" sz="2500" b="1" dirty="0" err="1">
                <a:latin typeface="Malgun Gothic"/>
                <a:ea typeface="+mn-lt"/>
                <a:cs typeface="+mn-lt"/>
              </a:rPr>
              <a:t>변환</a:t>
            </a:r>
            <a:r>
              <a:rPr lang="en-US" sz="2500" b="1" dirty="0">
                <a:latin typeface="Malgun Gothic"/>
                <a:ea typeface="+mn-lt"/>
                <a:cs typeface="+mn-lt"/>
              </a:rPr>
              <a:t>)</a:t>
            </a:r>
            <a:endParaRPr lang="ko-KR" sz="2500" b="1" dirty="0">
              <a:latin typeface="함초롬돋움"/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2452E-0CBF-799D-502B-3847A8ACD8EE}"/>
              </a:ext>
            </a:extLst>
          </p:cNvPr>
          <p:cNvSpPr txBox="1"/>
          <p:nvPr/>
        </p:nvSpPr>
        <p:spPr>
          <a:xfrm>
            <a:off x="960581" y="1902361"/>
            <a:ext cx="40354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300" b="1" dirty="0">
                <a:latin typeface="Malgun Gothic"/>
                <a:ea typeface="Malgun Gothic"/>
                <a:cs typeface="+mn-lt"/>
              </a:rPr>
              <a:t>위치 이동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translate(x,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y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) 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translateX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(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n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) 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translateY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(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n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)</a:t>
            </a:r>
            <a:endParaRPr lang="ko-KR" altLang="en-US" sz="1300">
              <a:latin typeface="Malgun Gothic"/>
              <a:ea typeface="Malgun Gothic"/>
              <a:cs typeface="+mn-lt"/>
            </a:endParaRPr>
          </a:p>
          <a:p>
            <a:r>
              <a:rPr lang="ko-KR" sz="1300" b="1" dirty="0">
                <a:latin typeface="Malgun Gothic"/>
                <a:ea typeface="Malgun Gothic"/>
                <a:cs typeface="+mn-lt"/>
              </a:rPr>
              <a:t>확대 축소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 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scale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(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w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,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h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) 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scaleX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(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n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) 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scaleY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(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n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)</a:t>
            </a:r>
            <a:endParaRPr lang="ko-KR" altLang="en-US" sz="1300">
              <a:latin typeface="Malgun Gothic"/>
              <a:ea typeface="Malgun Gothic"/>
              <a:cs typeface="+mn-lt"/>
            </a:endParaRPr>
          </a:p>
          <a:p>
            <a:r>
              <a:rPr lang="ko-KR" sz="1300" b="1" dirty="0">
                <a:latin typeface="Malgun Gothic"/>
                <a:ea typeface="Malgun Gothic"/>
                <a:cs typeface="+mn-lt"/>
              </a:rPr>
              <a:t>회전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 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rotate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(</a:t>
            </a:r>
            <a:r>
              <a:rPr lang="ko-KR" sz="1300" dirty="0" err="1">
                <a:latin typeface="Malgun Gothic"/>
                <a:ea typeface="Malgun Gothic"/>
                <a:cs typeface="+mn-lt"/>
              </a:rPr>
              <a:t>angle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) 시계방향</a:t>
            </a:r>
            <a:endParaRPr lang="ko-KR" altLang="en-US" sz="1300">
              <a:latin typeface="Malgun Gothic"/>
              <a:ea typeface="Malgun Gothic"/>
              <a:cs typeface="+mn-lt"/>
            </a:endParaRPr>
          </a:p>
          <a:p>
            <a:r>
              <a:rPr lang="ko-KR" sz="1300" b="1" dirty="0">
                <a:latin typeface="Malgun Gothic"/>
                <a:ea typeface="Malgun Gothic"/>
                <a:cs typeface="+mn-lt"/>
              </a:rPr>
              <a:t>기울임 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skew(angle)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300" dirty="0" err="1">
                <a:latin typeface="Malgun Gothic"/>
                <a:ea typeface="+mn-lt"/>
                <a:cs typeface="+mn-lt"/>
              </a:rPr>
              <a:t>skewX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(angle)</a:t>
            </a:r>
            <a:r>
              <a:rPr lang="ko-KR" sz="1300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300" dirty="0" err="1">
                <a:latin typeface="Malgun Gothic"/>
                <a:ea typeface="+mn-lt"/>
                <a:cs typeface="+mn-lt"/>
              </a:rPr>
              <a:t>skewY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(angle)</a:t>
            </a:r>
            <a:endParaRPr lang="ko-KR" altLang="en-US" sz="1300">
              <a:latin typeface="Malgun Gothic"/>
              <a:ea typeface="Malgun Gothic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994229" y="4649050"/>
            <a:ext cx="5668652" cy="1615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latin typeface="Malgun Gothic"/>
              </a:rPr>
              <a:t>  &lt;style&gt; 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div { display: inline-block; padding: 5px;</a:t>
            </a:r>
            <a:endParaRPr lang="en-US" b="1" dirty="0">
              <a:latin typeface="Malgun Gothic"/>
              <a:ea typeface="+mn-lt"/>
              <a:cs typeface="Times New Roman"/>
            </a:endParaRPr>
          </a:p>
          <a:p>
            <a:r>
              <a:rPr lang="en-US" sz="1100" b="1" dirty="0" err="1">
                <a:latin typeface="Malgun Gothic"/>
                <a:ea typeface="+mn-lt"/>
                <a:cs typeface="+mn-lt"/>
              </a:rPr>
              <a:t>color:white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background:olivedrab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; }</a:t>
            </a:r>
            <a:endParaRPr lang="en-US" b="1">
              <a:latin typeface="Malgun Gothic"/>
              <a:ea typeface="+mn-lt"/>
              <a:cs typeface="Times New Roman"/>
            </a:endParaRPr>
          </a:p>
          <a:p>
            <a:r>
              <a:rPr lang="en-US" sz="1100" b="1" dirty="0" err="1">
                <a:latin typeface="Malgun Gothic"/>
                <a:ea typeface="+mn-lt"/>
                <a:cs typeface="+mn-lt"/>
              </a:rPr>
              <a:t>div#rotate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transform:rotate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(20deg); }</a:t>
            </a:r>
            <a:endParaRPr lang="en-US" b="1" dirty="0">
              <a:latin typeface="Malgun Gothic"/>
              <a:ea typeface="+mn-lt"/>
              <a:cs typeface="Times New Roman"/>
            </a:endParaRPr>
          </a:p>
          <a:p>
            <a:r>
              <a:rPr lang="en-US" sz="1100" b="1" dirty="0" err="1">
                <a:latin typeface="Malgun Gothic"/>
                <a:ea typeface="+mn-lt"/>
                <a:cs typeface="+mn-lt"/>
              </a:rPr>
              <a:t>div#skew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transform:skew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(0deg, -20deg); }</a:t>
            </a:r>
            <a:endParaRPr lang="en-US" b="1" dirty="0">
              <a:latin typeface="Malgun Gothic"/>
              <a:ea typeface="+mn-lt"/>
              <a:cs typeface="Times New Roman"/>
            </a:endParaRPr>
          </a:p>
          <a:p>
            <a:r>
              <a:rPr lang="en-US" sz="1100" b="1" dirty="0" err="1">
                <a:latin typeface="Malgun Gothic"/>
                <a:ea typeface="+mn-lt"/>
                <a:cs typeface="+mn-lt"/>
              </a:rPr>
              <a:t>div#translate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transform:translateY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(100px); }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div#scale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transform:scale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(3,1); }</a:t>
            </a:r>
            <a:endParaRPr lang="en-US" b="1">
              <a:latin typeface="Malgun Gothic"/>
              <a:ea typeface="+mn-lt"/>
              <a:cs typeface="Times New Roman"/>
            </a:endParaRPr>
          </a:p>
          <a:p>
            <a:r>
              <a:rPr lang="en-US" sz="1100" b="1" dirty="0" err="1">
                <a:latin typeface="Malgun Gothic"/>
                <a:ea typeface="+mn-lt"/>
                <a:cs typeface="+mn-lt"/>
              </a:rPr>
              <a:t>div#rotate:hover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transform:rotate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(80deg); }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div#skew:hover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transform:skew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(0deg, -60deg); }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div#translate:hover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transform:translate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(50px,100px); }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div#scale:hover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transform:scale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(4,2); }</a:t>
            </a:r>
            <a:endParaRPr lang="en-US" b="1">
              <a:latin typeface="Malgun Gothic"/>
              <a:ea typeface="+mn-lt"/>
              <a:cs typeface="Times New Roman"/>
            </a:endParaRPr>
          </a:p>
          <a:p>
            <a:r>
              <a:rPr lang="en-US" sz="1100" b="1" dirty="0" err="1">
                <a:latin typeface="Malgun Gothic"/>
                <a:ea typeface="+mn-lt"/>
                <a:cs typeface="+mn-lt"/>
              </a:rPr>
              <a:t>div#scale:active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transform:scale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(1,5); }</a:t>
            </a:r>
            <a:r>
              <a:rPr lang="en-US" altLang="ko-KR" sz="1100" b="1" dirty="0">
                <a:latin typeface="Malgun Gothic"/>
              </a:rPr>
              <a:t>&lt;/style&gt;</a:t>
            </a:r>
            <a:endParaRPr lang="en-US" b="1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5670136" y="1201716"/>
            <a:ext cx="5106950" cy="1092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 err="1">
                <a:latin typeface="Malgun Gothic"/>
                <a:ea typeface="+mn-lt"/>
                <a:cs typeface="+mn-lt"/>
              </a:rPr>
              <a:t>변환</a:t>
            </a:r>
            <a:endParaRPr lang="ko-KR" sz="1300">
              <a:latin typeface="Malgun Gothic"/>
              <a:ea typeface="Malgun Gothic"/>
              <a:cs typeface="Times New Roman"/>
            </a:endParaRPr>
          </a:p>
          <a:p>
            <a:r>
              <a:rPr lang="en-US" sz="1300" dirty="0" err="1">
                <a:latin typeface="Malgun Gothic"/>
                <a:ea typeface="+mn-lt"/>
                <a:cs typeface="+mn-lt"/>
              </a:rPr>
              <a:t>텍스트나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이미지를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회전</a:t>
            </a:r>
            <a:r>
              <a:rPr lang="en-US" sz="1300" dirty="0">
                <a:latin typeface="Malgun Gothic"/>
                <a:ea typeface="+mn-lt"/>
                <a:cs typeface="+mn-lt"/>
              </a:rPr>
              <a:t>,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확대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다양한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기하학정인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모양으로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출력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회전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dirty="0">
                <a:latin typeface="Malgun Gothic"/>
                <a:ea typeface="Malgun Gothic"/>
                <a:cs typeface="+mn-lt"/>
              </a:rPr>
              <a:t>각도의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단위는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deg이며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시계방향의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회전</a:t>
            </a:r>
            <a:endParaRPr lang="ko-KR" altLang="en-US" sz="1300">
              <a:latin typeface="Malgun Gothic"/>
              <a:ea typeface="Malgun Gothic"/>
              <a:cs typeface="Times New Roman"/>
            </a:endParaRPr>
          </a:p>
          <a:p>
            <a:r>
              <a:rPr lang="en-US" sz="1300" dirty="0" err="1">
                <a:latin typeface="Malgun Gothic"/>
                <a:ea typeface="+mn-lt"/>
                <a:cs typeface="+mn-lt"/>
              </a:rPr>
              <a:t>회전</a:t>
            </a:r>
            <a:r>
              <a:rPr lang="en-US" sz="1300" dirty="0">
                <a:latin typeface="Malgun Gothic"/>
                <a:ea typeface="+mn-lt"/>
                <a:cs typeface="+mn-lt"/>
              </a:rPr>
              <a:t> rotate(angle) 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기울임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skew(</a:t>
            </a:r>
            <a:r>
              <a:rPr lang="en-US" sz="1300" dirty="0">
                <a:latin typeface="Malgun Gothic"/>
                <a:ea typeface="+mn-lt"/>
                <a:cs typeface="+mn-lt"/>
              </a:rPr>
              <a:t>x-angle, y-angle)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이동</a:t>
            </a:r>
            <a:r>
              <a:rPr lang="en-US" sz="1300" dirty="0">
                <a:latin typeface="Malgun Gothic"/>
                <a:ea typeface="+mn-lt"/>
                <a:cs typeface="+mn-lt"/>
              </a:rPr>
              <a:t> translate(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x,y</a:t>
            </a:r>
            <a:r>
              <a:rPr lang="en-US" sz="1300" dirty="0">
                <a:latin typeface="Malgun Gothic"/>
                <a:ea typeface="+mn-lt"/>
                <a:cs typeface="+mn-lt"/>
              </a:rPr>
              <a:t>)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확대</a:t>
            </a:r>
            <a:r>
              <a:rPr lang="en-US" sz="1300" dirty="0">
                <a:latin typeface="Malgun Gothic"/>
                <a:ea typeface="+mn-lt"/>
                <a:cs typeface="+mn-lt"/>
              </a:rPr>
              <a:t>/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축소</a:t>
            </a:r>
            <a:r>
              <a:rPr lang="en-US" sz="1300" dirty="0">
                <a:latin typeface="Malgun Gothic"/>
                <a:ea typeface="+mn-lt"/>
                <a:cs typeface="+mn-lt"/>
              </a:rPr>
              <a:t> scale(</a:t>
            </a:r>
            <a:r>
              <a:rPr lang="en-US" altLang="ko-KR" sz="1300" dirty="0">
                <a:latin typeface="Malgun Gothic"/>
                <a:ea typeface="+mn-lt"/>
                <a:cs typeface="+mn-lt"/>
              </a:rPr>
              <a:t>3,1</a:t>
            </a:r>
            <a:r>
              <a:rPr lang="en-US" sz="1300" dirty="0">
                <a:latin typeface="Malgun Gothic"/>
                <a:ea typeface="+mn-lt"/>
                <a:cs typeface="+mn-lt"/>
              </a:rPr>
              <a:t>)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x축</a:t>
            </a:r>
            <a:r>
              <a:rPr lang="en-US" sz="1300" dirty="0">
                <a:latin typeface="Malgun Gothic"/>
                <a:ea typeface="+mn-lt"/>
                <a:cs typeface="+mn-lt"/>
              </a:rPr>
              <a:t> 3배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확대</a:t>
            </a:r>
            <a:r>
              <a:rPr lang="en-US" sz="1300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y축</a:t>
            </a:r>
            <a:r>
              <a:rPr lang="en-US" sz="1300" dirty="0">
                <a:latin typeface="Malgun Gothic"/>
                <a:ea typeface="+mn-lt"/>
                <a:cs typeface="+mn-lt"/>
              </a:rPr>
              <a:t> 1배 </a:t>
            </a:r>
            <a:r>
              <a:rPr lang="en-US" sz="1300" dirty="0" err="1">
                <a:latin typeface="Malgun Gothic"/>
                <a:ea typeface="+mn-lt"/>
                <a:cs typeface="+mn-lt"/>
              </a:rPr>
              <a:t>확대</a:t>
            </a:r>
            <a:endParaRPr lang="ko-KR" sz="1300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6774031" y="3160512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F36D0-BA26-EF0A-FFD1-3A2233B1ACBC}"/>
              </a:ext>
            </a:extLst>
          </p:cNvPr>
          <p:cNvSpPr txBox="1"/>
          <p:nvPr/>
        </p:nvSpPr>
        <p:spPr>
          <a:xfrm>
            <a:off x="995218" y="2952173"/>
            <a:ext cx="459047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latin typeface="Malgun Gothic"/>
              </a:rPr>
              <a:t>&lt;h3&gt;</a:t>
            </a:r>
            <a:r>
              <a:rPr lang="ko-KR" altLang="en-US" sz="1100" b="1" dirty="0">
                <a:latin typeface="Malgun Gothic"/>
                <a:ea typeface="Malgun Gothic"/>
              </a:rPr>
              <a:t>다양한</a:t>
            </a:r>
            <a:r>
              <a:rPr lang="en-US" altLang="ko-KR" sz="1100" b="1" dirty="0">
                <a:latin typeface="Malgun Gothic"/>
              </a:rPr>
              <a:t> Transform&lt;/h3&gt; </a:t>
            </a:r>
            <a:endParaRPr lang="ko-KR" b="1"/>
          </a:p>
          <a:p>
            <a:r>
              <a:rPr lang="ko-KR" altLang="en-US" sz="1100" b="1" dirty="0">
                <a:latin typeface="Malgun Gothic"/>
                <a:ea typeface="Malgun Gothic"/>
              </a:rPr>
              <a:t>아래는</a:t>
            </a:r>
            <a:r>
              <a:rPr lang="en-US" altLang="ko-KR" sz="1100" b="1" dirty="0">
                <a:latin typeface="Malgun Gothic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회전</a:t>
            </a:r>
            <a:r>
              <a:rPr lang="en-US" altLang="ko-KR" sz="1100" b="1" dirty="0">
                <a:latin typeface="Malgun Gothic"/>
              </a:rPr>
              <a:t>(rotate), </a:t>
            </a:r>
            <a:r>
              <a:rPr lang="ko-KR" altLang="en-US" sz="1100" b="1" dirty="0">
                <a:latin typeface="Malgun Gothic"/>
                <a:ea typeface="Malgun Gothic"/>
              </a:rPr>
              <a:t>기울임</a:t>
            </a:r>
            <a:r>
              <a:rPr lang="en-US" altLang="ko-KR" sz="1100" b="1" dirty="0">
                <a:latin typeface="Malgun Gothic"/>
              </a:rPr>
              <a:t>(skew), </a:t>
            </a:r>
            <a:r>
              <a:rPr lang="ko-KR" altLang="en-US" sz="1100" b="1" dirty="0">
                <a:latin typeface="Malgun Gothic"/>
                <a:ea typeface="Malgun Gothic"/>
              </a:rPr>
              <a:t>이동</a:t>
            </a:r>
            <a:r>
              <a:rPr lang="en-US" altLang="ko-KR" sz="1100" b="1" dirty="0">
                <a:latin typeface="Malgun Gothic"/>
              </a:rPr>
              <a:t>(translate),</a:t>
            </a:r>
            <a:endParaRPr lang="ko-KR" b="1" dirty="0"/>
          </a:p>
          <a:p>
            <a:r>
              <a:rPr lang="ko-KR" altLang="en-US" sz="1100" b="1" dirty="0">
                <a:latin typeface="Malgun Gothic"/>
                <a:ea typeface="Malgun Gothic"/>
              </a:rPr>
              <a:t>확대</a:t>
            </a:r>
            <a:r>
              <a:rPr lang="en-US" altLang="ko-KR" sz="1100" b="1" dirty="0">
                <a:latin typeface="Malgun Gothic"/>
              </a:rPr>
              <a:t>/</a:t>
            </a:r>
            <a:r>
              <a:rPr lang="ko-KR" altLang="en-US" sz="1100" b="1" dirty="0">
                <a:latin typeface="Malgun Gothic"/>
                <a:ea typeface="Malgun Gothic"/>
              </a:rPr>
              <a:t>축소</a:t>
            </a:r>
            <a:r>
              <a:rPr lang="en-US" altLang="ko-KR" sz="1100" b="1" dirty="0">
                <a:latin typeface="Malgun Gothic"/>
              </a:rPr>
              <a:t>(scale)</a:t>
            </a:r>
            <a:r>
              <a:rPr lang="ko-KR" altLang="en-US" sz="1100" b="1" dirty="0">
                <a:latin typeface="Malgun Gothic"/>
                <a:ea typeface="Malgun Gothic"/>
              </a:rPr>
              <a:t>가</a:t>
            </a:r>
            <a:r>
              <a:rPr lang="en-US" altLang="ko-KR" sz="1100" b="1" dirty="0">
                <a:latin typeface="Malgun Gothic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적용된</a:t>
            </a:r>
            <a:r>
              <a:rPr lang="en-US" altLang="ko-KR" sz="1100" b="1" dirty="0">
                <a:latin typeface="Malgun Gothic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사례이다</a:t>
            </a:r>
            <a:r>
              <a:rPr lang="en-US" altLang="ko-KR" sz="1100" b="1" dirty="0">
                <a:latin typeface="Malgun Gothic"/>
              </a:rPr>
              <a:t>.</a:t>
            </a:r>
            <a:endParaRPr lang="en-US" b="1" dirty="0">
              <a:latin typeface="함초롬돋움"/>
            </a:endParaRPr>
          </a:p>
          <a:p>
            <a:r>
              <a:rPr lang="ko-KR" altLang="en-US" sz="1100" b="1" dirty="0">
                <a:latin typeface="Malgun Gothic"/>
                <a:ea typeface="Malgun Gothic"/>
              </a:rPr>
              <a:t>또한</a:t>
            </a:r>
            <a:r>
              <a:rPr lang="en-US" altLang="ko-KR" sz="1100" b="1" dirty="0">
                <a:latin typeface="Malgun Gothic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마우스를</a:t>
            </a:r>
            <a:r>
              <a:rPr lang="en-US" altLang="ko-KR" sz="1100" b="1" dirty="0">
                <a:latin typeface="Malgun Gothic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올리면</a:t>
            </a:r>
            <a:r>
              <a:rPr lang="en-US" altLang="ko-KR" sz="1100" b="1" dirty="0">
                <a:latin typeface="Malgun Gothic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추가적</a:t>
            </a:r>
            <a:r>
              <a:rPr lang="en-US" altLang="ko-KR" sz="1100" b="1" dirty="0">
                <a:latin typeface="Malgun Gothic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변환이</a:t>
            </a:r>
            <a:r>
              <a:rPr lang="en-US" altLang="ko-KR" sz="1100" b="1" dirty="0">
                <a:latin typeface="Malgun Gothic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</a:rPr>
              <a:t>일어난다</a:t>
            </a:r>
            <a:r>
              <a:rPr lang="en-US" altLang="ko-KR" sz="1100" b="1" dirty="0">
                <a:latin typeface="Malgun Gothic"/>
              </a:rPr>
              <a:t>.&lt;</a:t>
            </a:r>
            <a:r>
              <a:rPr lang="en-US" altLang="ko-KR" sz="1100" b="1" dirty="0" err="1">
                <a:latin typeface="Malgun Gothic"/>
              </a:rPr>
              <a:t>hr</a:t>
            </a:r>
            <a:r>
              <a:rPr lang="en-US" altLang="ko-KR" sz="1100" b="1" dirty="0">
                <a:latin typeface="Malgun Gothic"/>
              </a:rPr>
              <a:t> /&gt;</a:t>
            </a:r>
            <a:endParaRPr lang="en-US" b="1" dirty="0">
              <a:latin typeface="함초롬돋움"/>
            </a:endParaRPr>
          </a:p>
          <a:p>
            <a:r>
              <a:rPr lang="en-US" altLang="ko-KR" sz="1100" b="1" dirty="0">
                <a:latin typeface="Malgun Gothic"/>
              </a:rPr>
              <a:t>&lt;div id="rotate"&gt;rotate(20deg)&lt;/div&gt;</a:t>
            </a:r>
            <a:endParaRPr lang="en-US" b="1" dirty="0">
              <a:latin typeface="함초롬돋움"/>
            </a:endParaRPr>
          </a:p>
          <a:p>
            <a:r>
              <a:rPr lang="en-US" altLang="ko-KR" sz="1100" b="1" dirty="0">
                <a:latin typeface="Malgun Gothic"/>
              </a:rPr>
              <a:t>&lt;div id="skew"&gt;skew(0deg, -20deg)&lt;/div&gt;</a:t>
            </a:r>
            <a:endParaRPr lang="en-US" b="1" dirty="0">
              <a:latin typeface="함초롬돋움"/>
            </a:endParaRPr>
          </a:p>
          <a:p>
            <a:r>
              <a:rPr lang="en-US" altLang="ko-KR" sz="1100" b="1" dirty="0">
                <a:latin typeface="Malgun Gothic"/>
              </a:rPr>
              <a:t>&lt;div id="translate"&gt;</a:t>
            </a:r>
            <a:r>
              <a:rPr lang="en-US" altLang="ko-KR" sz="1100" b="1" dirty="0" err="1">
                <a:latin typeface="Malgun Gothic"/>
              </a:rPr>
              <a:t>translateY</a:t>
            </a:r>
            <a:r>
              <a:rPr lang="en-US" altLang="ko-KR" sz="1100" b="1" dirty="0">
                <a:latin typeface="Malgun Gothic"/>
              </a:rPr>
              <a:t>(100px)&lt;/div&gt; &lt;div id="scale"&gt;scale(3,1)&lt;/div&gt;</a:t>
            </a:r>
            <a:endParaRPr lang="en-US" b="1"/>
          </a:p>
        </p:txBody>
      </p:sp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6D76C6D-B033-F69C-974B-9046D149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36" y="3844738"/>
            <a:ext cx="4405745" cy="14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8195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500" b="1" dirty="0" err="1">
                <a:latin typeface="함초롬돋움"/>
                <a:ea typeface="Malgun Gothic"/>
              </a:rPr>
              <a:t>Display:table</a:t>
            </a:r>
            <a:r>
              <a:rPr lang="ko-KR" altLang="en-US" sz="2500" b="1" dirty="0">
                <a:latin typeface="함초롬돋움"/>
                <a:ea typeface="Malgun Gothic"/>
              </a:rPr>
              <a:t> 변환 예제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767650" y="4421208"/>
            <a:ext cx="5478873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latin typeface="Malgun Gothic"/>
              </a:rPr>
              <a:t>&lt;style&gt;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 * { margin: 0; padding: 0; } .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display: block; font-size: 1em; } .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font-size: 0.7em; } .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, .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margin-top: 10px; } .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boxwarp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display: table; /* display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형태를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table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로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설정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*/ 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table-layout:fixed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; /*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테이블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고정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*/ width: 100%; } .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boxwarp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.box { display: table-cell; /*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부모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속성안에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들어가는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err="1">
                <a:latin typeface="Malgun Gothic"/>
                <a:ea typeface="Malgun Gothic"/>
                <a:cs typeface="+mn-lt"/>
              </a:rPr>
              <a:t>표안의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셀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*/ vertical-align: middle; /* </a:t>
            </a:r>
            <a:r>
              <a:rPr lang="ko-KR" altLang="en-US" sz="1100" b="1" err="1">
                <a:latin typeface="Malgun Gothic"/>
                <a:ea typeface="Malgun Gothic"/>
                <a:cs typeface="+mn-lt"/>
              </a:rPr>
              <a:t>셀안의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내용을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세로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err="1">
                <a:latin typeface="Malgun Gothic"/>
                <a:ea typeface="Malgun Gothic"/>
                <a:cs typeface="+mn-lt"/>
              </a:rPr>
              <a:t>가운데정렬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*/ text-align: center; padding: 10px; } .price { font-size: 0.9em; font-weight: 700; } /*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링크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가능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*/ .box .link { 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text-decoration-line:none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color:black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; } .thumb 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img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width: 40%; } /* hover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의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기능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*/ .box .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link:hover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{ text-decoration-line: underline; }</a:t>
            </a:r>
            <a:endParaRPr lang="ko-KR" altLang="en-US" sz="1100" b="1">
              <a:latin typeface="Malgun Gothic"/>
              <a:ea typeface="Malgun Gothic"/>
              <a:cs typeface="+mn-lt"/>
            </a:endParaRPr>
          </a:p>
          <a:p>
            <a:r>
              <a:rPr lang="en-US" altLang="ko-KR" sz="1100" b="1" dirty="0">
                <a:latin typeface="Malgun Gothic"/>
              </a:rPr>
              <a:t>&lt;/style&gt;</a:t>
            </a:r>
            <a:endParaRPr lang="en-US" sz="1100" b="1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692963" y="1515970"/>
            <a:ext cx="6303346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Malgun Gothic"/>
                <a:ea typeface="+mn-lt"/>
                <a:cs typeface="+mn-lt"/>
              </a:rPr>
              <a:t>&lt;div class="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boxwarp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"&gt;&lt;div class="box"&gt;&lt;a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="/12_07/12_07_Flexbox.html" class="link"&gt; &lt;span class="thumb"&gt;&lt;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="/media/</a:t>
            </a:r>
            <a:r>
              <a:rPr lang="ko-KR" altLang="en-US" sz="1100" b="1" err="1">
                <a:latin typeface="Malgun Gothic"/>
                <a:ea typeface="Malgun Gothic"/>
                <a:cs typeface="+mn-lt"/>
              </a:rPr>
              <a:t>버클샌드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.jpg" alt="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샌들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"&gt;&lt;/span&gt;&lt;strong class="</a:t>
            </a:r>
            <a:r>
              <a:rPr lang="en-US" sz="1100" b="1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여름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샌들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&lt;/strong &gt;&lt;p class="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여름에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예쁘고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시원한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샌들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&lt;/p&gt; &lt;p class="price"&gt;20,000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원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&lt;/p&gt;&lt;/a&gt;&lt;/div&gt;</a:t>
            </a:r>
            <a:endParaRPr lang="ko-KR" altLang="en-US" sz="1100" b="1">
              <a:latin typeface="Malgun Gothic"/>
              <a:ea typeface="Malgun Gothic"/>
              <a:cs typeface="+mn-lt"/>
            </a:endParaRPr>
          </a:p>
          <a:p>
            <a:r>
              <a:rPr lang="en-US" sz="1100" b="1" dirty="0">
                <a:latin typeface="Malgun Gothic"/>
                <a:ea typeface="+mn-lt"/>
                <a:cs typeface="+mn-lt"/>
              </a:rPr>
              <a:t>&lt;div class="box"&gt;&lt;a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="/12_07/12_07_Flexbox.html" class="link"&gt;&lt;span class="thumb"&gt; &lt;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="/media/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슬리퍼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.jpg" alt="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슬리퍼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"&gt;&lt;/span&gt;&lt;strong class="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여름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슬리퍼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&lt;/strong&gt;&lt;p class="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여름에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예쁘고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시원한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슬리퍼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&lt;/p&gt;&lt;p class="price"&gt;25,000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원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&lt;/p&gt; &lt;/a&gt;&lt;/div&gt;</a:t>
            </a:r>
            <a:endParaRPr lang="ko-KR" altLang="en-US" sz="1100" b="1">
              <a:latin typeface="Malgun Gothic"/>
              <a:ea typeface="Malgun Gothic"/>
              <a:cs typeface="+mn-lt"/>
            </a:endParaRPr>
          </a:p>
          <a:p>
            <a:r>
              <a:rPr lang="en-US" sz="1100" b="1" dirty="0">
                <a:latin typeface="Malgun Gothic"/>
                <a:ea typeface="+mn-lt"/>
                <a:cs typeface="+mn-lt"/>
              </a:rPr>
              <a:t>&lt;div class="box"&gt;&lt;a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="/12_07/12_07_Flexbox.html" class="link"&gt;&lt;span class="thumb"&gt; &lt;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="/media/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스니커즈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.jpg" alt="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스니커즈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"&gt;&lt;/span&gt; &lt;strong class="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스니커즈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&lt;/strong&gt; &lt;p class="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여름에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예쁘고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시원한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슬리퍼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&lt;/p&gt; &lt;p class="price"&gt;30,000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원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&lt;/p&gt;&lt;/a&gt;&lt;/div&gt;</a:t>
            </a:r>
            <a:endParaRPr lang="ko-KR" altLang="en-US" sz="1100" b="1">
              <a:latin typeface="Malgun Gothic"/>
              <a:ea typeface="Malgun Gothic"/>
              <a:cs typeface="+mn-lt"/>
            </a:endParaRPr>
          </a:p>
          <a:p>
            <a:r>
              <a:rPr lang="en-US" sz="1100" b="1" dirty="0">
                <a:latin typeface="Malgun Gothic"/>
                <a:ea typeface="+mn-lt"/>
                <a:cs typeface="+mn-lt"/>
              </a:rPr>
              <a:t>&lt;div class="box"&gt; &lt;a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href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="/12_07/12_07_Flexbox.html" class="link"&gt; &lt;span class="thumb"&gt; &lt;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img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src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="/media/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슬리퍼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2.jpg" alt="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슬리퍼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2"&gt; &lt;/span&gt; &lt;strong class="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title_item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여름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슬리퍼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&lt;/strong&gt; &lt;p class="</a:t>
            </a:r>
            <a:r>
              <a:rPr lang="en-US" sz="1100" b="1" dirty="0" err="1">
                <a:latin typeface="Malgun Gothic"/>
                <a:ea typeface="+mn-lt"/>
                <a:cs typeface="+mn-lt"/>
              </a:rPr>
              <a:t>desc_item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"&gt;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여름에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예쁘고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시원한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슬리퍼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&lt;/p&gt; &lt;p class="price"&gt;30,000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원</a:t>
            </a:r>
            <a:r>
              <a:rPr lang="en-US" sz="1100" b="1" dirty="0">
                <a:latin typeface="Malgun Gothic"/>
                <a:ea typeface="+mn-lt"/>
                <a:cs typeface="+mn-lt"/>
              </a:rPr>
              <a:t>&lt;/p&gt; &lt;/a&gt; &lt;/div&gt; &lt;/div&gt;</a:t>
            </a:r>
            <a:endParaRPr lang="ko-KR" sz="11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249738" y="1754673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4751ADE-0625-2CBA-D4A0-8AB1DE4E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671" y="2264922"/>
            <a:ext cx="4094018" cy="149469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451CF72-5B1C-F3B2-D160-E1B6A7F4704F}"/>
              </a:ext>
            </a:extLst>
          </p:cNvPr>
          <p:cNvCxnSpPr/>
          <p:nvPr/>
        </p:nvCxnSpPr>
        <p:spPr>
          <a:xfrm>
            <a:off x="7802179" y="3007433"/>
            <a:ext cx="8083" cy="1076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10">
            <a:extLst>
              <a:ext uri="{FF2B5EF4-FFF2-40B4-BE49-F238E27FC236}">
                <a16:creationId xmlns:a16="http://schemas.microsoft.com/office/drawing/2014/main" id="{570441A3-B487-9DE7-4ED1-7BE1E15A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470" y="4104576"/>
            <a:ext cx="2349063" cy="2150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8F4E0F-DE62-B3E2-B372-29FE915DFD38}"/>
              </a:ext>
            </a:extLst>
          </p:cNvPr>
          <p:cNvSpPr txBox="1"/>
          <p:nvPr/>
        </p:nvSpPr>
        <p:spPr>
          <a:xfrm>
            <a:off x="7900065" y="3331224"/>
            <a:ext cx="646331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72103929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500" b="1" dirty="0">
                <a:latin typeface="Malgun Gothic"/>
                <a:ea typeface="+mn-lt"/>
                <a:cs typeface="+mn-lt"/>
              </a:rPr>
              <a:t>z-index(1)</a:t>
            </a:r>
            <a:endParaRPr lang="ko-KR" b="1" dirty="0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813831" y="3462935"/>
            <a:ext cx="547887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latin typeface="Malgun Gothic"/>
              </a:rPr>
              <a:t>&lt;style&gt;</a:t>
            </a:r>
            <a:r>
              <a:rPr lang="en-US" sz="1400" dirty="0">
                <a:latin typeface="Malgun Gothic"/>
                <a:ea typeface="+mn-lt"/>
                <a:cs typeface="+mn-lt"/>
              </a:rPr>
              <a:t> 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div { width: 100px; height: 100px; position: absolute; } .x {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background-color:blue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top: 20px; left: 200px; z-index: 10; } .y {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background-color:darkblue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top: 50px; left: 250px; z-index:0; /* z-index 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속성을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주지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않으며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0 </a:t>
            </a:r>
            <a:r>
              <a:rPr lang="ko-KR" altLang="en-US" sz="1400" b="1" dirty="0">
                <a:latin typeface="Malgun Gothic"/>
                <a:ea typeface="Malgun Gothic"/>
                <a:cs typeface="+mn-lt"/>
              </a:rPr>
              <a:t>취급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 */ } </a:t>
            </a:r>
            <a:endParaRPr lang="ko-KR" altLang="en-US" sz="1400" b="1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.z { </a:t>
            </a:r>
            <a:r>
              <a:rPr lang="en-US" sz="1400" b="1" dirty="0" err="1">
                <a:latin typeface="Malgun Gothic"/>
                <a:ea typeface="+mn-lt"/>
                <a:cs typeface="+mn-lt"/>
              </a:rPr>
              <a:t>background-color:lightblue</a:t>
            </a:r>
            <a:r>
              <a:rPr lang="en-US" sz="1400" b="1" dirty="0">
                <a:latin typeface="Malgun Gothic"/>
                <a:ea typeface="+mn-lt"/>
                <a:cs typeface="+mn-lt"/>
              </a:rPr>
              <a:t>; top: 80px; left: 230px; }</a:t>
            </a:r>
            <a:endParaRPr lang="ko-KR" altLang="en-US" sz="1400" b="1">
              <a:latin typeface="Malgun Gothic"/>
              <a:ea typeface="Malgun Gothic"/>
              <a:cs typeface="+mn-lt"/>
            </a:endParaRPr>
          </a:p>
          <a:p>
            <a:r>
              <a:rPr lang="en-US" altLang="ko-KR" sz="1400" b="1" dirty="0">
                <a:latin typeface="Malgun Gothic"/>
              </a:rPr>
              <a:t>&lt;/style&gt;</a:t>
            </a:r>
            <a:endParaRPr lang="en-US" sz="1400" b="1" dirty="0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814191" y="2531970"/>
            <a:ext cx="22335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Malgun Gothic"/>
                <a:ea typeface="+mn-lt"/>
                <a:cs typeface="+mn-lt"/>
              </a:rPr>
              <a:t>&lt;div class="x"&gt;&lt;/div&gt;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&lt;div class="y"&gt;&lt;/div&gt;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r>
              <a:rPr lang="en-US" sz="1400" b="1" dirty="0">
                <a:latin typeface="Malgun Gothic"/>
                <a:ea typeface="+mn-lt"/>
                <a:cs typeface="+mn-lt"/>
              </a:rPr>
              <a:t>&lt;div class="z"&gt;&lt;/div&gt;</a:t>
            </a:r>
            <a:endParaRPr lang="ko-KR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249738" y="1754673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F2C8C-62AC-CF23-3F5F-BCF2B9115FD2}"/>
              </a:ext>
            </a:extLst>
          </p:cNvPr>
          <p:cNvSpPr txBox="1"/>
          <p:nvPr/>
        </p:nvSpPr>
        <p:spPr>
          <a:xfrm>
            <a:off x="770082" y="1318491"/>
            <a:ext cx="583160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Malgun Gothic"/>
                <a:ea typeface="Malgun Gothic"/>
              </a:rPr>
              <a:t>요소가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 err="1">
                <a:latin typeface="Malgun Gothic"/>
                <a:ea typeface="Malgun Gothic"/>
              </a:rPr>
              <a:t>겹쳐있을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경우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위</a:t>
            </a:r>
            <a:r>
              <a:rPr lang="en-US" altLang="ko-KR" sz="1600" dirty="0">
                <a:latin typeface="Malgun Gothic"/>
              </a:rPr>
              <a:t>/</a:t>
            </a:r>
            <a:r>
              <a:rPr lang="ko-KR" altLang="en-US" sz="1600" dirty="0">
                <a:latin typeface="Malgun Gothic"/>
                <a:ea typeface="Malgun Gothic"/>
              </a:rPr>
              <a:t>아래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요소들을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결정하는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속성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값은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정수로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숫자가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클수록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위로</a:t>
            </a:r>
            <a:r>
              <a:rPr lang="en-US" altLang="ko-KR" sz="1600" dirty="0">
                <a:latin typeface="Malgun Gothic"/>
              </a:rPr>
              <a:t> </a:t>
            </a:r>
            <a:r>
              <a:rPr lang="en-US" altLang="ko-KR" sz="1600" dirty="0" err="1">
                <a:latin typeface="Malgun Gothic"/>
              </a:rPr>
              <a:t>올라</a:t>
            </a:r>
            <a:r>
              <a:rPr lang="ko-KR" altLang="en-US" sz="1600" dirty="0">
                <a:latin typeface="Malgun Gothic"/>
                <a:ea typeface="Malgun Gothic"/>
              </a:rPr>
              <a:t>오고</a:t>
            </a:r>
            <a:r>
              <a:rPr lang="en-US" altLang="ko-KR" sz="1600" dirty="0">
                <a:latin typeface="Malgun Gothic"/>
              </a:rPr>
              <a:t>, </a:t>
            </a:r>
            <a:r>
              <a:rPr lang="ko-KR" altLang="en-US" sz="1600" dirty="0">
                <a:latin typeface="Malgun Gothic"/>
                <a:ea typeface="Malgun Gothic"/>
              </a:rPr>
              <a:t>작으면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아래로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 err="1">
                <a:latin typeface="Malgun Gothic"/>
                <a:ea typeface="Malgun Gothic"/>
              </a:rPr>
              <a:t>내려감</a:t>
            </a:r>
            <a:r>
              <a:rPr lang="en-US" altLang="ko-KR" sz="1600" dirty="0">
                <a:latin typeface="Malgun Gothic"/>
              </a:rPr>
              <a:t>. z-index </a:t>
            </a:r>
            <a:r>
              <a:rPr lang="ko-KR" altLang="en-US" sz="1600" dirty="0">
                <a:latin typeface="Malgun Gothic"/>
                <a:ea typeface="Malgun Gothic"/>
              </a:rPr>
              <a:t>속성이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없을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경우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코드상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나중에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입력한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것일수록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위로</a:t>
            </a:r>
            <a:r>
              <a:rPr lang="en-US" altLang="ko-KR" sz="1600" dirty="0">
                <a:latin typeface="Malgun Gothic"/>
              </a:rPr>
              <a:t> </a:t>
            </a:r>
            <a:r>
              <a:rPr lang="ko-KR" altLang="en-US" sz="1600" dirty="0">
                <a:latin typeface="Malgun Gothic"/>
                <a:ea typeface="Malgun Gothic"/>
              </a:rPr>
              <a:t>올라옵니다</a:t>
            </a:r>
            <a:r>
              <a:rPr lang="en-US" altLang="ko-KR" sz="1600" dirty="0">
                <a:latin typeface="Malgun Gothic"/>
              </a:rPr>
              <a:t>.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15D10623-3355-9920-ED23-63384103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082" y="2400334"/>
            <a:ext cx="3014518" cy="30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61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931931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2500" b="1" dirty="0" err="1">
                <a:latin typeface="Malgun Gothic"/>
                <a:ea typeface="Malgun Gothic"/>
                <a:cs typeface="+mn-lt"/>
              </a:rPr>
              <a:t>z-index</a:t>
            </a:r>
            <a:r>
              <a:rPr lang="ko-KR" sz="2500" b="1" dirty="0">
                <a:latin typeface="Malgun Gothic"/>
                <a:ea typeface="Malgun Gothic"/>
                <a:cs typeface="+mn-lt"/>
              </a:rPr>
              <a:t>/</a:t>
            </a:r>
            <a:r>
              <a:rPr lang="ko-KR" sz="2500" b="1" dirty="0" err="1">
                <a:latin typeface="Malgun Gothic"/>
                <a:ea typeface="Malgun Gothic"/>
                <a:cs typeface="+mn-lt"/>
              </a:rPr>
              <a:t>position</a:t>
            </a:r>
            <a:r>
              <a:rPr lang="ko-KR" sz="2500" b="1" dirty="0">
                <a:latin typeface="Malgun Gothic"/>
                <a:ea typeface="Malgun Gothic"/>
                <a:cs typeface="+mn-lt"/>
              </a:rPr>
              <a:t> 예제</a:t>
            </a:r>
            <a:r>
              <a:rPr lang="en-US" sz="2500" b="1" dirty="0">
                <a:latin typeface="Malgun Gothic"/>
                <a:ea typeface="+mn-lt"/>
                <a:cs typeface="+mn-lt"/>
              </a:rPr>
              <a:t>(2)</a:t>
            </a:r>
            <a:endParaRPr lang="ko-KR" b="1" dirty="0">
              <a:latin typeface="Malgun Gothic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609996" y="3389881"/>
            <a:ext cx="6306561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dirty="0">
                <a:latin typeface="Malgun Gothic"/>
              </a:rPr>
              <a:t>&lt;style&gt;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.container {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margin:auto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width: 300px; border:1px solid black;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text-align: center; }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.top .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bt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width: 90%; height: 50px; border:3px solid black;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margin: 10px auto; font-size: 2em; font-weight: 700; padding-top: 10px; } .mid { width: 90%; height: 250px; border:3px solid black; margin: 10px auto; position: relative; 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} 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.mid&gt;div { width: 100px; height: 100px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; box-shadow: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-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5px -5px -5px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gainsboro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}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.red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{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background-color:red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position: absolute; top: 40px; left: 40px; z-index: 100; } .green { </a:t>
            </a:r>
            <a:r>
              <a:rPr lang="en-US" altLang="ko-KR" sz="1300" b="1" dirty="0" err="1">
                <a:latin typeface="Malgun Gothic"/>
                <a:ea typeface="+mn-lt"/>
                <a:cs typeface="+mn-lt"/>
              </a:rPr>
              <a:t>background-color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:green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 position: absolute; top: 80px; left: 80px; z-index: 150; }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.blue {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background-color:blue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;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position: absolute; top: 120px; left: 120px; z-index: 200; }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altLang="ko-KR" sz="1300" b="1" dirty="0">
                <a:latin typeface="Malgun Gothic"/>
              </a:rPr>
              <a:t>&lt;/style&gt;</a:t>
            </a:r>
            <a:endParaRPr lang="en-US" sz="1300" b="1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692963" y="1515970"/>
            <a:ext cx="630334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class="container"&gt;</a:t>
            </a:r>
            <a:endParaRPr lang="ko-KR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class="top"&gt;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텍스트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&lt;/div&gt;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class="mid"&gt;</a:t>
            </a:r>
            <a:endParaRPr lang="ko-KR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class="red"&gt;&lt;/div&gt;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class="green"&gt;&lt;/div&gt;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&lt;div class="blue"&gt;&lt;/div&gt;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&lt;/div&gt;&lt;div class="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bt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텍스트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&lt;/div&gt;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&lt;/div&gt;</a:t>
            </a:r>
            <a:endParaRPr lang="ko-KR" sz="13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249738" y="1754673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03EA6355-5B4F-2A79-FF84-8E3A557E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79" y="2627960"/>
            <a:ext cx="2743200" cy="28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0420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534" y="378596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2000" b="1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566" y="590383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sz="2000" b="1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593" y="590383"/>
            <a:ext cx="299674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800" b="1" dirty="0">
                <a:latin typeface="Malgun Gothic"/>
                <a:ea typeface="+mn-lt"/>
                <a:cs typeface="+mn-lt"/>
              </a:rPr>
              <a:t>z-index</a:t>
            </a:r>
            <a:r>
              <a:rPr lang="ko-KR" altLang="en-US" sz="2800" b="1" dirty="0">
                <a:latin typeface="Malgun Gothic"/>
                <a:ea typeface="Malgun Gothic"/>
                <a:cs typeface="+mn-lt"/>
              </a:rPr>
              <a:t> 예제(3)</a:t>
            </a:r>
            <a:endParaRPr lang="ko-KR" b="1" dirty="0">
              <a:latin typeface="Malgun Gothic"/>
              <a:ea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455168" y="1763630"/>
            <a:ext cx="1300356" cy="4001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000" b="1" dirty="0">
                <a:latin typeface="Malgun Gothic"/>
                <a:ea typeface="Malgun Gothic"/>
              </a:rPr>
              <a:t>출력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4BB5D-7F24-B129-BFD6-901633CE24D9}"/>
              </a:ext>
            </a:extLst>
          </p:cNvPr>
          <p:cNvSpPr txBox="1"/>
          <p:nvPr/>
        </p:nvSpPr>
        <p:spPr>
          <a:xfrm>
            <a:off x="729673" y="1595581"/>
            <a:ext cx="531206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latin typeface="Malgun Gothic"/>
                <a:ea typeface="Malgun Gothic"/>
              </a:rPr>
              <a:t>절대경로와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좌표를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활용해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배치</a:t>
            </a:r>
            <a:endParaRPr lang="en-US" altLang="ko-KR" sz="1600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z-index : </a:t>
            </a:r>
            <a:r>
              <a:rPr lang="ko-KR" altLang="en-US" sz="1600" b="1" dirty="0">
                <a:latin typeface="Malgun Gothic"/>
                <a:ea typeface="Malgun Gothic"/>
              </a:rPr>
              <a:t>이미지가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먼저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배치되는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순서를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나타냄</a:t>
            </a:r>
            <a:endParaRPr lang="en-US" altLang="ko-KR" sz="1600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z</a:t>
            </a:r>
            <a:r>
              <a:rPr lang="ko-KR" altLang="en-US" sz="1600" b="1" dirty="0">
                <a:latin typeface="Malgun Gothic"/>
                <a:ea typeface="Malgun Gothic"/>
              </a:rPr>
              <a:t>라는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것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상하좌우</a:t>
            </a:r>
            <a:r>
              <a:rPr lang="en-US" altLang="ko-KR" sz="1600" b="1" dirty="0">
                <a:latin typeface="Malgun Gothic"/>
              </a:rPr>
              <a:t> 2</a:t>
            </a:r>
            <a:r>
              <a:rPr lang="ko-KR" altLang="en-US" sz="1600" b="1" dirty="0">
                <a:latin typeface="Malgun Gothic"/>
                <a:ea typeface="Malgun Gothic"/>
              </a:rPr>
              <a:t>차원이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아닌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앞</a:t>
            </a:r>
            <a:r>
              <a:rPr lang="en-US" altLang="ko-KR" sz="1600" b="1" dirty="0">
                <a:latin typeface="Malgun Gothic"/>
              </a:rPr>
              <a:t>/</a:t>
            </a:r>
            <a:r>
              <a:rPr lang="ko-KR" altLang="en-US" sz="1600" b="1" dirty="0">
                <a:latin typeface="Malgun Gothic"/>
                <a:ea typeface="Malgun Gothic"/>
              </a:rPr>
              <a:t>뒤</a:t>
            </a:r>
            <a:r>
              <a:rPr lang="en-US" altLang="ko-KR" sz="1600" b="1" dirty="0">
                <a:latin typeface="Malgun Gothic"/>
              </a:rPr>
              <a:t> 3</a:t>
            </a:r>
            <a:r>
              <a:rPr lang="ko-KR" altLang="en-US" sz="1600" b="1" dirty="0">
                <a:latin typeface="Malgun Gothic"/>
                <a:ea typeface="Malgun Gothic"/>
              </a:rPr>
              <a:t>차원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개념임</a:t>
            </a:r>
            <a:endParaRPr lang="en-US" altLang="ko-KR" sz="1600" b="1">
              <a:latin typeface="Malgun Gothic"/>
              <a:ea typeface="Malgun Gothic"/>
            </a:endParaRPr>
          </a:p>
          <a:p>
            <a:r>
              <a:rPr lang="en-US" altLang="ko-KR" sz="1600" b="1" dirty="0">
                <a:latin typeface="Malgun Gothic"/>
              </a:rPr>
              <a:t>z</a:t>
            </a:r>
            <a:r>
              <a:rPr lang="ko-KR" altLang="en-US" sz="1600" b="1" dirty="0">
                <a:latin typeface="Malgun Gothic"/>
                <a:ea typeface="Malgun Gothic"/>
              </a:rPr>
              <a:t>인덱스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값이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작을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수록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먼저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표현되므로</a:t>
            </a:r>
            <a:endParaRPr lang="en-US" altLang="ko-KR" sz="1600" b="1">
              <a:latin typeface="Malgun Gothic"/>
              <a:ea typeface="Malgun Gothic"/>
            </a:endParaRPr>
          </a:p>
          <a:p>
            <a:r>
              <a:rPr lang="ko-KR" altLang="en-US" sz="1600" b="1" dirty="0">
                <a:latin typeface="Malgun Gothic"/>
                <a:ea typeface="Malgun Gothic"/>
              </a:rPr>
              <a:t>나중에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표현되는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값에 좌표상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겹치면</a:t>
            </a:r>
            <a:r>
              <a:rPr lang="en-US" altLang="ko-KR" sz="1600" b="1" dirty="0">
                <a:latin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</a:rPr>
              <a:t>가려짐</a:t>
            </a: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7B42F-E3BE-6210-A09F-84FAB62A2354}"/>
              </a:ext>
            </a:extLst>
          </p:cNvPr>
          <p:cNvSpPr txBox="1"/>
          <p:nvPr/>
        </p:nvSpPr>
        <p:spPr>
          <a:xfrm>
            <a:off x="677718" y="3200400"/>
            <a:ext cx="651279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latin typeface="Malgun Gothic"/>
              </a:rPr>
              <a:t>&lt;h3&gt;z-index </a:t>
            </a:r>
            <a:r>
              <a:rPr lang="ko-KR" altLang="en-US" sz="1600" b="1" dirty="0">
                <a:latin typeface="Malgun Gothic"/>
                <a:ea typeface="Malgun Gothic"/>
              </a:rPr>
              <a:t>프로퍼티</a:t>
            </a:r>
            <a:r>
              <a:rPr lang="en-US" altLang="ko-KR" sz="1600" b="1" dirty="0">
                <a:latin typeface="Malgun Gothic"/>
              </a:rPr>
              <a:t>&lt;/h3&gt;&lt;div&gt; &lt;</a:t>
            </a:r>
            <a:r>
              <a:rPr lang="en-US" altLang="ko-KR" sz="1600" b="1" err="1">
                <a:latin typeface="Malgun Gothic"/>
              </a:rPr>
              <a:t>img</a:t>
            </a:r>
            <a:r>
              <a:rPr lang="en-US" altLang="ko-KR" sz="1600" b="1" dirty="0">
                <a:latin typeface="Malgun Gothic"/>
              </a:rPr>
              <a:t> id="</a:t>
            </a:r>
            <a:r>
              <a:rPr lang="en-US" altLang="ko-KR" sz="1600" b="1" err="1">
                <a:latin typeface="Malgun Gothic"/>
              </a:rPr>
              <a:t>spadeA</a:t>
            </a:r>
            <a:r>
              <a:rPr lang="en-US" altLang="ko-KR" sz="1600" b="1" dirty="0">
                <a:latin typeface="Malgun Gothic"/>
              </a:rPr>
              <a:t>" </a:t>
            </a:r>
            <a:r>
              <a:rPr lang="en-US" altLang="ko-KR" sz="1600" b="1" err="1">
                <a:latin typeface="Malgun Gothic"/>
              </a:rPr>
              <a:t>src</a:t>
            </a:r>
            <a:r>
              <a:rPr lang="en-US" altLang="ko-KR" sz="1600" b="1" dirty="0">
                <a:latin typeface="Malgun Gothic"/>
              </a:rPr>
              <a:t>="/media/spade-A.png" alt="</a:t>
            </a:r>
            <a:r>
              <a:rPr lang="ko-KR" altLang="en-US" sz="1600" b="1" dirty="0">
                <a:latin typeface="Malgun Gothic"/>
                <a:ea typeface="Malgun Gothic"/>
              </a:rPr>
              <a:t>스페이드</a:t>
            </a:r>
            <a:r>
              <a:rPr lang="en-US" altLang="ko-KR" sz="1600" b="1" dirty="0">
                <a:latin typeface="Malgun Gothic"/>
              </a:rPr>
              <a:t>A" width="100" height="140" /&gt; &lt;</a:t>
            </a:r>
            <a:r>
              <a:rPr lang="en-US" altLang="ko-KR" sz="1600" b="1" err="1">
                <a:latin typeface="Malgun Gothic"/>
              </a:rPr>
              <a:t>img</a:t>
            </a:r>
            <a:r>
              <a:rPr lang="en-US" altLang="ko-KR" sz="1600" b="1" dirty="0">
                <a:latin typeface="Malgun Gothic"/>
              </a:rPr>
              <a:t> id="spade2" </a:t>
            </a:r>
            <a:r>
              <a:rPr lang="en-US" altLang="ko-KR" sz="1600" b="1" err="1">
                <a:latin typeface="Malgun Gothic"/>
              </a:rPr>
              <a:t>src</a:t>
            </a:r>
            <a:r>
              <a:rPr lang="en-US" altLang="ko-KR" sz="1600" b="1" dirty="0">
                <a:latin typeface="Malgun Gothic"/>
              </a:rPr>
              <a:t>="/media/spade-2.png" alt="</a:t>
            </a:r>
            <a:r>
              <a:rPr lang="ko-KR" altLang="en-US" sz="1600" b="1" dirty="0">
                <a:latin typeface="Malgun Gothic"/>
                <a:ea typeface="Malgun Gothic"/>
              </a:rPr>
              <a:t>스페이드</a:t>
            </a:r>
            <a:r>
              <a:rPr lang="en-US" altLang="ko-KR" sz="1600" b="1" dirty="0">
                <a:latin typeface="Malgun Gothic"/>
              </a:rPr>
              <a:t>2" width="100" height="140" /&gt; &lt;</a:t>
            </a:r>
            <a:r>
              <a:rPr lang="en-US" altLang="ko-KR" sz="1600" b="1" err="1">
                <a:latin typeface="Malgun Gothic"/>
              </a:rPr>
              <a:t>img</a:t>
            </a:r>
            <a:r>
              <a:rPr lang="en-US" altLang="ko-KR" sz="1600" b="1" dirty="0">
                <a:latin typeface="Malgun Gothic"/>
              </a:rPr>
              <a:t> id="spade3" </a:t>
            </a:r>
            <a:r>
              <a:rPr lang="en-US" altLang="ko-KR" sz="1600" b="1" err="1">
                <a:latin typeface="Malgun Gothic"/>
              </a:rPr>
              <a:t>src</a:t>
            </a:r>
            <a:r>
              <a:rPr lang="en-US" altLang="ko-KR" sz="1600" b="1" dirty="0">
                <a:latin typeface="Malgun Gothic"/>
              </a:rPr>
              <a:t>="/media/spade-3.png" alt="</a:t>
            </a:r>
            <a:r>
              <a:rPr lang="ko-KR" altLang="en-US" sz="1600" b="1" dirty="0">
                <a:latin typeface="Malgun Gothic"/>
                <a:ea typeface="Malgun Gothic"/>
              </a:rPr>
              <a:t>스페이드</a:t>
            </a:r>
            <a:r>
              <a:rPr lang="en-US" altLang="ko-KR" sz="1600" b="1" dirty="0">
                <a:latin typeface="Malgun Gothic"/>
              </a:rPr>
              <a:t>3" width="100" height="140" /&gt; &lt;</a:t>
            </a:r>
            <a:r>
              <a:rPr lang="en-US" altLang="ko-KR" sz="1600" b="1" err="1">
                <a:latin typeface="Malgun Gothic"/>
              </a:rPr>
              <a:t>img</a:t>
            </a:r>
            <a:r>
              <a:rPr lang="en-US" altLang="ko-KR" sz="1600" b="1" dirty="0">
                <a:latin typeface="Malgun Gothic"/>
              </a:rPr>
              <a:t> id="spade4" </a:t>
            </a:r>
            <a:r>
              <a:rPr lang="en-US" altLang="ko-KR" sz="1600" b="1" err="1">
                <a:latin typeface="Malgun Gothic"/>
              </a:rPr>
              <a:t>src</a:t>
            </a:r>
            <a:r>
              <a:rPr lang="en-US" altLang="ko-KR" sz="1600" b="1" dirty="0">
                <a:latin typeface="Malgun Gothic"/>
              </a:rPr>
              <a:t>="/media/spade-4.png" alt="</a:t>
            </a:r>
            <a:r>
              <a:rPr lang="ko-KR" altLang="en-US" sz="1600" b="1" dirty="0">
                <a:latin typeface="Malgun Gothic"/>
                <a:ea typeface="Malgun Gothic"/>
              </a:rPr>
              <a:t>스페이드</a:t>
            </a:r>
            <a:r>
              <a:rPr lang="en-US" altLang="ko-KR" sz="1600" b="1" dirty="0">
                <a:latin typeface="Malgun Gothic"/>
              </a:rPr>
              <a:t>4" width="100" height="140" /&gt; &lt;/div&gt;</a:t>
            </a:r>
            <a:endParaRPr lang="ko-KR" altLang="en-US" b="1"/>
          </a:p>
        </p:txBody>
      </p:sp>
      <p:pic>
        <p:nvPicPr>
          <p:cNvPr id="8" name="그림 9">
            <a:extLst>
              <a:ext uri="{FF2B5EF4-FFF2-40B4-BE49-F238E27FC236}">
                <a16:creationId xmlns:a16="http://schemas.microsoft.com/office/drawing/2014/main" id="{DAD9B90A-CB9F-6112-A9D1-82EB49EA3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0" y="2472703"/>
            <a:ext cx="2743200" cy="29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528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1827" y="424579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3859" y="636366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9886" y="636366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>
                <a:latin typeface="Malgun Gothic"/>
                <a:ea typeface="+mn-lt"/>
                <a:cs typeface="+mn-lt"/>
              </a:rPr>
              <a:t>Transition(</a:t>
            </a:r>
            <a:r>
              <a:rPr lang="en-US" altLang="ko-KR" sz="2500" b="1" dirty="0" err="1">
                <a:latin typeface="Malgun Gothic"/>
                <a:ea typeface="+mn-lt"/>
                <a:cs typeface="+mn-lt"/>
              </a:rPr>
              <a:t>전환</a:t>
            </a:r>
            <a:r>
              <a:rPr lang="en-US" altLang="ko-KR" sz="2500" b="1" dirty="0">
                <a:latin typeface="Malgun Gothic"/>
                <a:ea typeface="+mn-lt"/>
                <a:cs typeface="+mn-lt"/>
              </a:rPr>
              <a:t>)</a:t>
            </a:r>
            <a:endParaRPr lang="ko-KR" b="1" dirty="0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603427" y="3429295"/>
            <a:ext cx="6306561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300" b="1" dirty="0">
                <a:latin typeface="Malgun Gothic"/>
              </a:rPr>
              <a:t>&lt;style&gt;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span { /* transition: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애니메이션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기능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제공</a:t>
            </a:r>
          </a:p>
          <a:p>
            <a:r>
              <a:rPr lang="en-US" sz="1300" b="1" dirty="0">
                <a:latin typeface="Malgun Gothic"/>
                <a:ea typeface="+mn-lt"/>
                <a:cs typeface="+mn-lt"/>
              </a:rPr>
              <a:t>*/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transition:font-size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5s ; } /* hover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기능을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활용해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애니메이션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같은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효과를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줌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*/ 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span:hover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{ /* 5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초에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걸쳐서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500%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글자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키우는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전환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*/ font-size: 500%; }</a:t>
            </a:r>
            <a:endParaRPr lang="ko-KR" altLang="en-US" sz="1300" b="1" dirty="0">
              <a:latin typeface="Malgun Gothic"/>
              <a:ea typeface="Malgun Gothic"/>
              <a:cs typeface="+mn-lt"/>
            </a:endParaRPr>
          </a:p>
          <a:p>
            <a:r>
              <a:rPr lang="en-US" altLang="ko-KR" sz="1300" b="1" dirty="0">
                <a:latin typeface="Malgun Gothic"/>
              </a:rPr>
              <a:t>&lt;/style&gt;</a:t>
            </a:r>
            <a:endParaRPr lang="en-US" altLang="ko-KR" sz="1300" b="1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600998" y="2212281"/>
            <a:ext cx="630334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latin typeface="Malgun Gothic"/>
                <a:ea typeface="+mn-lt"/>
                <a:cs typeface="+mn-lt"/>
              </a:rPr>
              <a:t>&lt;h3&gt;font-size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에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대한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전환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&lt;/h3&gt;</a:t>
            </a:r>
            <a:endParaRPr lang="ko-KR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&lt;p&gt;&lt;span&gt;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헉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!&lt;/span&gt;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글자에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마우스를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올려보세요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.&lt;/p&gt;</a:t>
            </a:r>
            <a:endParaRPr lang="ko-KR" sz="1500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302290" y="1846638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6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E9599FC-A7AD-E5B8-AB19-13FE332B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486" y="2836150"/>
            <a:ext cx="2743200" cy="1330216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F4609A1-BD8C-3B86-27FF-9E4271FB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03" y="3873273"/>
            <a:ext cx="2743200" cy="1673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34D45F-718D-041B-D2D7-0EFAFBA133EA}"/>
              </a:ext>
            </a:extLst>
          </p:cNvPr>
          <p:cNvSpPr txBox="1"/>
          <p:nvPr/>
        </p:nvSpPr>
        <p:spPr>
          <a:xfrm>
            <a:off x="7360524" y="2335266"/>
            <a:ext cx="3389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Malgun Gothic"/>
                <a:ea typeface="Malgun Gothic"/>
              </a:rPr>
              <a:t>글자가 커지는 효과</a:t>
            </a:r>
          </a:p>
        </p:txBody>
      </p:sp>
    </p:spTree>
    <p:extLst>
      <p:ext uri="{BB962C8B-B14F-4D97-AF65-F5344CB8AC3E}">
        <p14:creationId xmlns:p14="http://schemas.microsoft.com/office/powerpoint/2010/main" val="268671396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1827" y="424579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3859" y="636366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9886" y="636366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 err="1">
                <a:latin typeface="Malgun Gothic"/>
                <a:ea typeface="Malgun Gothic"/>
              </a:rPr>
              <a:t>메뉴</a:t>
            </a:r>
            <a:r>
              <a:rPr lang="en-US" altLang="ko-KR" sz="2500" b="1" dirty="0">
                <a:latin typeface="Malgun Gothic"/>
                <a:ea typeface="Malgun Gothic"/>
              </a:rPr>
              <a:t> </a:t>
            </a:r>
            <a:r>
              <a:rPr lang="en-US" altLang="ko-KR" sz="2500" b="1" dirty="0" err="1">
                <a:latin typeface="Malgun Gothic"/>
                <a:ea typeface="Malgun Gothic"/>
              </a:rPr>
              <a:t>응용</a:t>
            </a:r>
            <a:endParaRPr lang="en-US" altLang="ko-KR" sz="2500" b="1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603427" y="3429295"/>
            <a:ext cx="630656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500" b="1" dirty="0">
                <a:latin typeface="Malgun Gothic"/>
              </a:rPr>
              <a:t>&lt;style&gt;</a:t>
            </a:r>
            <a:endParaRPr lang="ko-KR" altLang="en-US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background:green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list-style-type:square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; width: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100px; margin: 10px; }</a:t>
            </a:r>
            <a:endParaRPr lang="ko-KR" sz="1500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li { margin-left: -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30px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1500" b="1" dirty="0" err="1">
                <a:latin typeface="Malgun Gothic"/>
                <a:ea typeface="+mn-lt"/>
                <a:cs typeface="+mn-lt"/>
              </a:rPr>
              <a:t>list-style-type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:none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color:white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} </a:t>
            </a:r>
            <a:r>
              <a:rPr lang="en-US" altLang="ko-KR" sz="1500" b="1" dirty="0" err="1">
                <a:latin typeface="Malgun Gothic"/>
                <a:ea typeface="+mn-lt"/>
                <a:cs typeface="+mn-lt"/>
              </a:rPr>
              <a:t>li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:hover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altLang="ko-KR" sz="1500" b="1" dirty="0" err="1">
                <a:latin typeface="Malgun Gothic"/>
                <a:ea typeface="+mn-lt"/>
                <a:cs typeface="+mn-lt"/>
              </a:rPr>
              <a:t>background: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olive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color:yellow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 }</a:t>
            </a:r>
            <a:endParaRPr lang="ko-KR" sz="1500" b="1">
              <a:latin typeface="Malgun Gothic"/>
              <a:ea typeface="Malgun Gothic"/>
              <a:cs typeface="+mn-lt"/>
            </a:endParaRPr>
          </a:p>
          <a:p>
            <a:r>
              <a:rPr lang="en-US" altLang="ko-KR" sz="1500" b="1" dirty="0">
                <a:latin typeface="Malgun Gothic"/>
              </a:rPr>
              <a:t>&lt;/style&gt;</a:t>
            </a:r>
            <a:endParaRPr lang="en-US" altLang="ko-KR" sz="1500" b="1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600998" y="2212281"/>
            <a:ext cx="6303346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latin typeface="Malgun Gothic"/>
                <a:ea typeface="+mn-lt"/>
                <a:cs typeface="+mn-lt"/>
              </a:rPr>
              <a:t>&lt;h3&gt;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메뉴를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 err="1">
                <a:latin typeface="Malgun Gothic"/>
                <a:ea typeface="Malgun Gothic"/>
                <a:cs typeface="+mn-lt"/>
              </a:rPr>
              <a:t>선택하시오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&lt;/h3&gt;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&gt;&lt;li&gt;Home&lt;/li&gt;&lt;li&gt;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Espreso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&lt;/li&gt;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&lt;li&gt;Cappuccino&lt;/li&gt;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&lt;li&gt;Cafe Latte&lt;/li&gt;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&lt;li&gt;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FAQ&lt;/li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&gt;&lt;/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ul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</a:t>
            </a:r>
            <a:endParaRPr lang="ko-KR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302290" y="1846638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44208DBB-1A8E-4CE1-EA04-C4808645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51" y="2835593"/>
            <a:ext cx="2191407" cy="1764883"/>
          </a:xfrm>
          <a:prstGeom prst="rect">
            <a:avLst/>
          </a:prstGeom>
        </p:spPr>
      </p:pic>
      <p:pic>
        <p:nvPicPr>
          <p:cNvPr id="2" name="그림 9">
            <a:extLst>
              <a:ext uri="{FF2B5EF4-FFF2-40B4-BE49-F238E27FC236}">
                <a16:creationId xmlns:a16="http://schemas.microsoft.com/office/drawing/2014/main" id="{7C08C309-048A-88FA-AA45-058BE66D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297" y="2806777"/>
            <a:ext cx="2743200" cy="22823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02AD73-59C4-D363-26EA-56FBF34D5DAF}"/>
              </a:ext>
            </a:extLst>
          </p:cNvPr>
          <p:cNvSpPr txBox="1"/>
          <p:nvPr/>
        </p:nvSpPr>
        <p:spPr>
          <a:xfrm>
            <a:off x="7360524" y="2335266"/>
            <a:ext cx="3389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Malgun Gothic"/>
                <a:ea typeface="Malgun Gothic"/>
              </a:rPr>
              <a:t>Hover</a:t>
            </a:r>
            <a:r>
              <a:rPr lang="ko-KR" altLang="en-US" dirty="0">
                <a:latin typeface="Malgun Gothic"/>
                <a:ea typeface="Malgun Gothic"/>
              </a:rPr>
              <a:t> 시 배경/글자색상 변경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8775835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534" y="378596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566" y="590383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b="1" dirty="0">
              <a:latin typeface="Malgun Gothic"/>
              <a:ea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593" y="590383"/>
            <a:ext cx="3816477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500" b="1" dirty="0" err="1">
                <a:latin typeface="Malgun Gothic"/>
                <a:ea typeface="+mn-lt"/>
                <a:cs typeface="+mn-lt"/>
              </a:rPr>
              <a:t>검색창</a:t>
            </a:r>
            <a:r>
              <a:rPr lang="en-US" sz="2500" b="1" dirty="0">
                <a:latin typeface="Malgun Gothic"/>
                <a:ea typeface="+mn-lt"/>
                <a:cs typeface="+mn-lt"/>
              </a:rPr>
              <a:t> </a:t>
            </a:r>
            <a:r>
              <a:rPr lang="en-US" sz="2500" b="1" dirty="0" err="1">
                <a:latin typeface="Malgun Gothic"/>
                <a:ea typeface="+mn-lt"/>
                <a:cs typeface="+mn-lt"/>
              </a:rPr>
              <a:t>예제</a:t>
            </a:r>
            <a:endParaRPr lang="ko-KR" altLang="en-US" b="1">
              <a:latin typeface="Malgun Gothic"/>
              <a:ea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A0445-5868-A504-B7B0-D670FA548152}"/>
              </a:ext>
            </a:extLst>
          </p:cNvPr>
          <p:cNvSpPr txBox="1"/>
          <p:nvPr/>
        </p:nvSpPr>
        <p:spPr>
          <a:xfrm>
            <a:off x="675686" y="3232226"/>
            <a:ext cx="884218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latin typeface="Malgun Gothic"/>
              </a:rPr>
              <a:t>&lt;style&gt;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.search-left { width: 300px; height: 50px; border:1px solid #19ce60;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float: left; position: relative;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border-radius:3px 0 0 3px; }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.search-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btn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{ width: 52px; height: 52px; 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background-color: #19ce60;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border:none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border-radius: 0 3px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3px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0; }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.search-left &gt; input { width: 240px; height: 30px; position: absolute;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top: 7px; left: 10px;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border:none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outline:none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; }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.search-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btn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&gt; .material-symbols-outlined { color: white; }</a:t>
            </a:r>
            <a:endParaRPr lang="ko-KR" altLang="en-US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.search-left &gt; .material-symbols-outlined { position: absolute;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top: 13px; left: 260px; 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color:rgb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(227,227,227); }</a:t>
            </a:r>
            <a:endParaRPr lang="ko-KR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.search-left &gt; .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material-symbols-outlined:hover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{ 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color:rgb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(186,186,186); cursor: pointer; }</a:t>
            </a:r>
            <a:endParaRPr lang="ko-KR" sz="1200" b="1" dirty="0">
              <a:latin typeface="Malgun Gothic"/>
              <a:ea typeface="Malgun Gothic"/>
              <a:cs typeface="+mn-lt"/>
            </a:endParaRPr>
          </a:p>
          <a:p>
            <a:r>
              <a:rPr lang="en-US" sz="1200" b="1" dirty="0">
                <a:latin typeface="Malgun Gothic"/>
                <a:ea typeface="+mn-lt"/>
                <a:cs typeface="+mn-lt"/>
              </a:rPr>
              <a:t>.</a:t>
            </a:r>
            <a:r>
              <a:rPr lang="en-US" sz="1200" b="1" dirty="0" err="1">
                <a:latin typeface="Malgun Gothic"/>
                <a:ea typeface="+mn-lt"/>
                <a:cs typeface="+mn-lt"/>
              </a:rPr>
              <a:t>search-btn:hover</a:t>
            </a:r>
            <a:r>
              <a:rPr lang="en-US" sz="1200" b="1" dirty="0">
                <a:latin typeface="Malgun Gothic"/>
                <a:ea typeface="+mn-lt"/>
                <a:cs typeface="+mn-lt"/>
              </a:rPr>
              <a:t> { cursor: pointer; }</a:t>
            </a:r>
            <a:endParaRPr lang="ko-KR" sz="1200" b="1">
              <a:latin typeface="Malgun Gothic"/>
              <a:ea typeface="Malgun Gothic"/>
              <a:cs typeface="+mn-lt"/>
            </a:endParaRPr>
          </a:p>
          <a:p>
            <a:r>
              <a:rPr lang="en-US" altLang="ko-KR" sz="1200" b="1" dirty="0">
                <a:latin typeface="Malgun Gothic"/>
              </a:rPr>
              <a:t>&lt;/style&gt;</a:t>
            </a:r>
            <a:endParaRPr lang="en-US" altLang="ko-KR" sz="1200" b="1"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9010-7E69-C8A1-7A8E-C2FA2E07B430}"/>
              </a:ext>
            </a:extLst>
          </p:cNvPr>
          <p:cNvSpPr txBox="1"/>
          <p:nvPr/>
        </p:nvSpPr>
        <p:spPr>
          <a:xfrm>
            <a:off x="620705" y="1496263"/>
            <a:ext cx="630334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 class="search-box"&gt;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&lt;div class="search-left"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&lt;input type="text" placeholder="</a:t>
            </a:r>
            <a:r>
              <a:rPr lang="ko-KR" altLang="en-US" sz="1500" b="1" dirty="0" err="1">
                <a:latin typeface="Malgun Gothic"/>
                <a:ea typeface="Malgun Gothic"/>
                <a:cs typeface="+mn-lt"/>
              </a:rPr>
              <a:t>검색값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"&gt;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r>
              <a:rPr lang="en-US" sz="1500" b="1" dirty="0">
                <a:latin typeface="Malgun Gothic"/>
                <a:ea typeface="+mn-lt"/>
                <a:cs typeface="+mn-lt"/>
              </a:rPr>
              <a:t>&lt;span class="material-symbols-outlined"&gt; keyboard &lt;/span&gt;&lt;/div&gt; &lt;button class="search-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btn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"&gt; &lt;span class="material-symbols-outlined"&gt; search &lt;/span&gt; &lt;/button&gt; &lt;/div&gt;</a:t>
            </a:r>
            <a:endParaRPr lang="ko-KR" b="1">
              <a:latin typeface="Malgun Gothic"/>
              <a:ea typeface="Malgun Gothic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97FFD-58D0-0325-4C42-1FCC9F2F14EF}"/>
              </a:ext>
            </a:extLst>
          </p:cNvPr>
          <p:cNvSpPr txBox="1"/>
          <p:nvPr/>
        </p:nvSpPr>
        <p:spPr>
          <a:xfrm>
            <a:off x="7321997" y="1800655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b="1" dirty="0">
                <a:latin typeface="Malgun Gothic"/>
                <a:ea typeface="Malgun Gothic"/>
              </a:rPr>
              <a:t>출력 결과</a:t>
            </a: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8C3841F2-CDA1-A231-F39A-F4EF3DE6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589" y="2382246"/>
            <a:ext cx="4063562" cy="10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24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1328</Words>
  <Application>Microsoft Office PowerPoint</Application>
  <PresentationFormat>와이드스크린</PresentationFormat>
  <Paragraphs>354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한컴오피스</vt:lpstr>
      <vt:lpstr>React_frontend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React_frontend</dc:title>
  <dc:creator>kimyeoungchan</dc:creator>
  <cp:lastModifiedBy>kimyeoungchan</cp:lastModifiedBy>
  <cp:revision>2240</cp:revision>
  <dcterms:created xsi:type="dcterms:W3CDTF">2022-12-01T14:16:57Z</dcterms:created>
  <dcterms:modified xsi:type="dcterms:W3CDTF">2022-12-08T08:59:55Z</dcterms:modified>
  <cp:version>1000.0000.01</cp:version>
</cp:coreProperties>
</file>